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0"/>
  </p:notesMasterIdLst>
  <p:sldIdLst>
    <p:sldId id="270" r:id="rId2"/>
    <p:sldId id="271" r:id="rId3"/>
    <p:sldId id="272" r:id="rId4"/>
    <p:sldId id="273" r:id="rId5"/>
    <p:sldId id="274" r:id="rId6"/>
    <p:sldId id="275" r:id="rId7"/>
    <p:sldId id="276" r:id="rId8"/>
    <p:sldId id="277" r:id="rId9"/>
    <p:sldId id="278" r:id="rId10"/>
    <p:sldId id="279" r:id="rId11"/>
    <p:sldId id="280" r:id="rId12"/>
    <p:sldId id="283" r:id="rId13"/>
    <p:sldId id="281" r:id="rId14"/>
    <p:sldId id="282" r:id="rId15"/>
    <p:sldId id="284" r:id="rId16"/>
    <p:sldId id="285" r:id="rId17"/>
    <p:sldId id="286" r:id="rId18"/>
    <p:sldId id="295" r:id="rId19"/>
    <p:sldId id="287" r:id="rId20"/>
    <p:sldId id="288" r:id="rId21"/>
    <p:sldId id="289" r:id="rId22"/>
    <p:sldId id="290" r:id="rId23"/>
    <p:sldId id="291" r:id="rId24"/>
    <p:sldId id="292" r:id="rId25"/>
    <p:sldId id="293" r:id="rId26"/>
    <p:sldId id="294" r:id="rId27"/>
    <p:sldId id="296" r:id="rId28"/>
    <p:sldId id="297" r:id="rId29"/>
    <p:sldId id="306" r:id="rId30"/>
    <p:sldId id="299" r:id="rId31"/>
    <p:sldId id="307" r:id="rId32"/>
    <p:sldId id="308" r:id="rId33"/>
    <p:sldId id="309" r:id="rId34"/>
    <p:sldId id="310" r:id="rId35"/>
    <p:sldId id="311" r:id="rId36"/>
    <p:sldId id="312" r:id="rId37"/>
    <p:sldId id="314" r:id="rId38"/>
    <p:sldId id="315" r:id="rId39"/>
    <p:sldId id="316" r:id="rId40"/>
    <p:sldId id="317" r:id="rId41"/>
    <p:sldId id="318" r:id="rId42"/>
    <p:sldId id="319" r:id="rId43"/>
    <p:sldId id="320" r:id="rId44"/>
    <p:sldId id="321" r:id="rId45"/>
    <p:sldId id="322" r:id="rId46"/>
    <p:sldId id="323" r:id="rId47"/>
    <p:sldId id="327" r:id="rId48"/>
    <p:sldId id="328" r:id="rId49"/>
    <p:sldId id="329" r:id="rId50"/>
    <p:sldId id="330" r:id="rId51"/>
    <p:sldId id="331" r:id="rId52"/>
    <p:sldId id="332" r:id="rId53"/>
    <p:sldId id="333" r:id="rId54"/>
    <p:sldId id="334" r:id="rId55"/>
    <p:sldId id="335" r:id="rId56"/>
    <p:sldId id="336" r:id="rId57"/>
    <p:sldId id="337" r:id="rId58"/>
    <p:sldId id="339" r:id="rId59"/>
    <p:sldId id="340" r:id="rId60"/>
    <p:sldId id="341" r:id="rId61"/>
    <p:sldId id="342" r:id="rId62"/>
    <p:sldId id="343" r:id="rId63"/>
    <p:sldId id="344" r:id="rId64"/>
    <p:sldId id="345" r:id="rId65"/>
    <p:sldId id="346" r:id="rId66"/>
    <p:sldId id="347" r:id="rId67"/>
    <p:sldId id="348" r:id="rId68"/>
    <p:sldId id="349" r:id="rId69"/>
  </p:sldIdLst>
  <p:sldSz cx="9144000" cy="5143500" type="screen16x9"/>
  <p:notesSz cx="6858000" cy="9144000"/>
  <p:defaultTextStyle>
    <a:defPPr>
      <a:defRPr lang="zh-CN"/>
    </a:defPPr>
    <a:lvl1pPr algn="l" defTabSz="457200" rtl="0" eaLnBrk="0" fontAlgn="base" hangingPunct="0">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730D"/>
    <a:srgbClr val="FF6600"/>
    <a:srgbClr val="F79646"/>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073" autoAdjust="0"/>
    <p:restoredTop sz="93681" autoAdjust="0"/>
  </p:normalViewPr>
  <p:slideViewPr>
    <p:cSldViewPr snapToGrid="0" snapToObjects="1">
      <p:cViewPr>
        <p:scale>
          <a:sx n="129" d="100"/>
          <a:sy n="129" d="100"/>
        </p:scale>
        <p:origin x="1344" y="656"/>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notesMaster" Target="notesMasters/notesMaster1.xml"/><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ea typeface="宋体" pitchFamily="2" charset="-122"/>
              </a:defRPr>
            </a:lvl1pPr>
          </a:lstStyle>
          <a:p>
            <a:pPr>
              <a:defRPr/>
            </a:pPr>
            <a:fld id="{CBD1F595-3A9E-4AFB-9409-00EE811EB6B0}" type="datetimeFigureOut">
              <a:rPr lang="zh-CN" altLang="en-US"/>
              <a:pPr>
                <a:defRPr/>
              </a:pPr>
              <a:t>2019/8/5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二级</a:t>
            </a:r>
          </a:p>
          <a:p>
            <a:pPr lvl="2"/>
            <a:r>
              <a:rPr lang="zh-CN" altLang="en-US" noProof="0" smtClean="0"/>
              <a:t>三级</a:t>
            </a:r>
          </a:p>
          <a:p>
            <a:pPr lvl="3"/>
            <a:r>
              <a:rPr lang="zh-CN" altLang="en-US" noProof="0" smtClean="0"/>
              <a:t>四级</a:t>
            </a:r>
          </a:p>
          <a:p>
            <a:pPr lvl="4"/>
            <a:r>
              <a:rPr lang="zh-CN" altLang="en-US" noProof="0" smtClean="0"/>
              <a:t>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C4A08D6A-97DB-47FF-BEFD-7D6BA57570F1}" type="slidenum">
              <a:rPr lang="zh-CN" altLang="en-US"/>
              <a:pPr>
                <a:defRPr/>
              </a:pPr>
              <a:t>‹#›</a:t>
            </a:fld>
            <a:endParaRPr lang="zh-CN" altLang="en-US"/>
          </a:p>
        </p:txBody>
      </p:sp>
    </p:spTree>
    <p:extLst>
      <p:ext uri="{BB962C8B-B14F-4D97-AF65-F5344CB8AC3E}">
        <p14:creationId xmlns:p14="http://schemas.microsoft.com/office/powerpoint/2010/main" val="1841219736"/>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kumimoji="1"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kumimoji="1"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kumimoji="1"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kumimoji="1"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4100"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BE23BB1E-609A-49A2-A808-03583B95337D}" type="slidenum">
              <a:rPr lang="zh-CN" altLang="en-US" smtClean="0"/>
              <a:pPr/>
              <a:t>1</a:t>
            </a:fld>
            <a:endParaRPr lang="zh-CN" altLang="en-US" smtClean="0"/>
          </a:p>
        </p:txBody>
      </p:sp>
    </p:spTree>
    <p:extLst>
      <p:ext uri="{BB962C8B-B14F-4D97-AF65-F5344CB8AC3E}">
        <p14:creationId xmlns:p14="http://schemas.microsoft.com/office/powerpoint/2010/main" val="140749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6148"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EE54F37F-5E21-4447-9EEF-AAF683DCA89E}" type="slidenum">
              <a:rPr lang="zh-CN" altLang="en-US" smtClean="0"/>
              <a:pPr/>
              <a:t>18</a:t>
            </a:fld>
            <a:endParaRPr lang="zh-CN" altLang="en-US" smtClean="0"/>
          </a:p>
        </p:txBody>
      </p:sp>
    </p:spTree>
    <p:extLst>
      <p:ext uri="{BB962C8B-B14F-4D97-AF65-F5344CB8AC3E}">
        <p14:creationId xmlns:p14="http://schemas.microsoft.com/office/powerpoint/2010/main" val="1047674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6148"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EE54F37F-5E21-4447-9EEF-AAF683DCA89E}" type="slidenum">
              <a:rPr lang="zh-CN" altLang="en-US" smtClean="0"/>
              <a:pPr/>
              <a:t>59</a:t>
            </a:fld>
            <a:endParaRPr lang="zh-CN" altLang="en-US" smtClean="0"/>
          </a:p>
        </p:txBody>
      </p:sp>
    </p:spTree>
    <p:extLst>
      <p:ext uri="{BB962C8B-B14F-4D97-AF65-F5344CB8AC3E}">
        <p14:creationId xmlns:p14="http://schemas.microsoft.com/office/powerpoint/2010/main" val="367831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9E352615-5B88-4AFB-B152-CD531A06BEFF}" type="datetimeFigureOut">
              <a:rPr lang="zh-CN" altLang="en-US"/>
              <a:pPr>
                <a:defRPr/>
              </a:pPr>
              <a:t>2019/8/5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幻灯片编号占位符 5"/>
          <p:cNvSpPr>
            <a:spLocks noGrp="1"/>
          </p:cNvSpPr>
          <p:nvPr>
            <p:ph type="sldNum" sz="quarter" idx="12"/>
          </p:nvPr>
        </p:nvSpPr>
        <p:spPr/>
        <p:txBody>
          <a:bodyPr/>
          <a:lstStyle>
            <a:lvl1pPr>
              <a:defRPr/>
            </a:lvl1pPr>
          </a:lstStyle>
          <a:p>
            <a:pPr>
              <a:defRPr/>
            </a:pPr>
            <a:fld id="{CA866F1B-3E27-40C1-8CE7-1946943F1725}" type="slidenum">
              <a:rPr lang="zh-CN" altLang="en-US"/>
              <a:pPr>
                <a:defRPr/>
              </a:pPr>
              <a:t>‹#›</a:t>
            </a:fld>
            <a:endParaRPr lang="zh-CN" altLang="en-US"/>
          </a:p>
        </p:txBody>
      </p:sp>
    </p:spTree>
    <p:extLst>
      <p:ext uri="{BB962C8B-B14F-4D97-AF65-F5344CB8AC3E}">
        <p14:creationId xmlns:p14="http://schemas.microsoft.com/office/powerpoint/2010/main" val="2824395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日期占位符 3"/>
          <p:cNvSpPr>
            <a:spLocks noGrp="1"/>
          </p:cNvSpPr>
          <p:nvPr>
            <p:ph type="dt" sz="half" idx="10"/>
          </p:nvPr>
        </p:nvSpPr>
        <p:spPr/>
        <p:txBody>
          <a:bodyPr/>
          <a:lstStyle>
            <a:lvl1pPr>
              <a:defRPr/>
            </a:lvl1pPr>
          </a:lstStyle>
          <a:p>
            <a:pPr>
              <a:defRPr/>
            </a:pPr>
            <a:fld id="{D915A40D-CEB0-4353-8815-AB5DEA931718}" type="datetimeFigureOut">
              <a:rPr lang="zh-CN" altLang="en-US"/>
              <a:pPr>
                <a:defRPr/>
              </a:pPr>
              <a:t>2019/8/5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幻灯片编号占位符 5"/>
          <p:cNvSpPr>
            <a:spLocks noGrp="1"/>
          </p:cNvSpPr>
          <p:nvPr>
            <p:ph type="sldNum" sz="quarter" idx="12"/>
          </p:nvPr>
        </p:nvSpPr>
        <p:spPr/>
        <p:txBody>
          <a:bodyPr/>
          <a:lstStyle>
            <a:lvl1pPr>
              <a:defRPr/>
            </a:lvl1pPr>
          </a:lstStyle>
          <a:p>
            <a:pPr>
              <a:defRPr/>
            </a:pPr>
            <a:fld id="{A38CB088-D95C-475C-A713-1F19E39F7C8B}" type="slidenum">
              <a:rPr lang="zh-CN" altLang="en-US"/>
              <a:pPr>
                <a:defRPr/>
              </a:pPr>
              <a:t>‹#›</a:t>
            </a:fld>
            <a:endParaRPr lang="zh-CN" altLang="en-US"/>
          </a:p>
        </p:txBody>
      </p:sp>
      <p:cxnSp>
        <p:nvCxnSpPr>
          <p:cNvPr id="7" name="直接连接符 13"/>
          <p:cNvCxnSpPr/>
          <p:nvPr userDrawn="1"/>
        </p:nvCxnSpPr>
        <p:spPr>
          <a:xfrm flipV="1">
            <a:off x="465292" y="801112"/>
            <a:ext cx="8229600" cy="1"/>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2039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日期占位符 3"/>
          <p:cNvSpPr>
            <a:spLocks noGrp="1"/>
          </p:cNvSpPr>
          <p:nvPr>
            <p:ph type="dt" sz="half" idx="10"/>
          </p:nvPr>
        </p:nvSpPr>
        <p:spPr/>
        <p:txBody>
          <a:bodyPr/>
          <a:lstStyle>
            <a:lvl1pPr>
              <a:defRPr/>
            </a:lvl1pPr>
          </a:lstStyle>
          <a:p>
            <a:pPr>
              <a:defRPr/>
            </a:pPr>
            <a:fld id="{79F29064-3124-49DB-AE6C-BEB15672E674}" type="datetimeFigureOut">
              <a:rPr lang="zh-CN" altLang="en-US"/>
              <a:pPr>
                <a:defRPr/>
              </a:pPr>
              <a:t>2019/8/5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幻灯片编号占位符 5"/>
          <p:cNvSpPr>
            <a:spLocks noGrp="1"/>
          </p:cNvSpPr>
          <p:nvPr>
            <p:ph type="sldNum" sz="quarter" idx="12"/>
          </p:nvPr>
        </p:nvSpPr>
        <p:spPr/>
        <p:txBody>
          <a:bodyPr/>
          <a:lstStyle>
            <a:lvl1pPr>
              <a:defRPr/>
            </a:lvl1pPr>
          </a:lstStyle>
          <a:p>
            <a:pPr>
              <a:defRPr/>
            </a:pPr>
            <a:fld id="{D1050CC0-5EC7-48A9-915E-FC046C222C4A}" type="slidenum">
              <a:rPr lang="zh-CN" altLang="en-US"/>
              <a:pPr>
                <a:defRPr/>
              </a:pPr>
              <a:t>‹#›</a:t>
            </a:fld>
            <a:endParaRPr lang="zh-CN" altLang="en-US"/>
          </a:p>
        </p:txBody>
      </p:sp>
    </p:spTree>
    <p:extLst>
      <p:ext uri="{BB962C8B-B14F-4D97-AF65-F5344CB8AC3E}">
        <p14:creationId xmlns:p14="http://schemas.microsoft.com/office/powerpoint/2010/main" val="2767482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MoreTop">
    <p:spTree>
      <p:nvGrpSpPr>
        <p:cNvPr id="1" name=""/>
        <p:cNvGrpSpPr/>
        <p:nvPr/>
      </p:nvGrpSpPr>
      <p:grpSpPr>
        <a:xfrm>
          <a:off x="0" y="0"/>
          <a:ext cx="0" cy="0"/>
          <a:chOff x="0" y="0"/>
          <a:chExt cx="0" cy="0"/>
        </a:xfrm>
      </p:grpSpPr>
      <p:sp>
        <p:nvSpPr>
          <p:cNvPr id="19" name="Shape 19"/>
          <p:cNvSpPr>
            <a:spLocks noGrp="1"/>
          </p:cNvSpPr>
          <p:nvPr>
            <p:ph type="title"/>
          </p:nvPr>
        </p:nvSpPr>
        <p:spPr>
          <a:xfrm>
            <a:off x="208088" y="80129"/>
            <a:ext cx="8902702" cy="420980"/>
          </a:xfrm>
          <a:prstGeom prst="rect">
            <a:avLst/>
          </a:prstGeom>
        </p:spPr>
        <p:txBody>
          <a:bodyPr/>
          <a:lstStyle/>
          <a:p>
            <a:pPr lvl="0">
              <a:defRPr sz="1800"/>
            </a:pPr>
            <a:r>
              <a:rPr sz="4218"/>
              <a:t>Title Text</a:t>
            </a:r>
          </a:p>
        </p:txBody>
      </p:sp>
    </p:spTree>
    <p:extLst>
      <p:ext uri="{BB962C8B-B14F-4D97-AF65-F5344CB8AC3E}">
        <p14:creationId xmlns:p14="http://schemas.microsoft.com/office/powerpoint/2010/main" val="51531475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6" name="Text Placeholder 5"/>
          <p:cNvSpPr>
            <a:spLocks noGrp="1"/>
          </p:cNvSpPr>
          <p:nvPr>
            <p:ph type="body" sz="quarter" idx="10"/>
          </p:nvPr>
        </p:nvSpPr>
        <p:spPr>
          <a:xfrm>
            <a:off x="381000" y="1058664"/>
            <a:ext cx="8382000" cy="165814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val="213584422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0" y="130873"/>
            <a:ext cx="9144000" cy="594737"/>
          </a:xfrm>
          <a:solidFill>
            <a:srgbClr val="F1730D"/>
          </a:solidFill>
        </p:spPr>
        <p:txBody>
          <a:bodyPr/>
          <a:lstStyle>
            <a:lvl1pPr algn="l">
              <a:defRPr sz="2800">
                <a:solidFill>
                  <a:schemeClr val="bg1"/>
                </a:solidFill>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二级</a:t>
            </a:r>
          </a:p>
          <a:p>
            <a:pPr lvl="2"/>
            <a:r>
              <a:rPr lang="zh-CN" altLang="en-US" dirty="0" smtClean="0"/>
              <a:t>三级</a:t>
            </a:r>
          </a:p>
          <a:p>
            <a:pPr lvl="3"/>
            <a:r>
              <a:rPr lang="zh-CN" altLang="en-US" dirty="0" smtClean="0"/>
              <a:t>四级</a:t>
            </a:r>
          </a:p>
          <a:p>
            <a:pPr lvl="4"/>
            <a:r>
              <a:rPr lang="zh-CN" altLang="en-US" dirty="0" smtClean="0"/>
              <a:t>五级</a:t>
            </a:r>
            <a:endParaRPr lang="zh-CN" altLang="en-US" dirty="0"/>
          </a:p>
        </p:txBody>
      </p:sp>
      <p:sp>
        <p:nvSpPr>
          <p:cNvPr id="4" name="日期占位符 3"/>
          <p:cNvSpPr>
            <a:spLocks noGrp="1"/>
          </p:cNvSpPr>
          <p:nvPr>
            <p:ph type="dt" sz="half" idx="10"/>
          </p:nvPr>
        </p:nvSpPr>
        <p:spPr/>
        <p:txBody>
          <a:bodyPr/>
          <a:lstStyle>
            <a:lvl1pPr>
              <a:defRPr/>
            </a:lvl1pPr>
          </a:lstStyle>
          <a:p>
            <a:pPr>
              <a:defRPr/>
            </a:pPr>
            <a:fld id="{B0F34D6F-F29A-4B09-B655-E0971D462D4D}" type="datetimeFigureOut">
              <a:rPr lang="zh-CN" altLang="en-US"/>
              <a:pPr>
                <a:defRPr/>
              </a:pPr>
              <a:t>2019/8/5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幻灯片编号占位符 5"/>
          <p:cNvSpPr>
            <a:spLocks noGrp="1"/>
          </p:cNvSpPr>
          <p:nvPr>
            <p:ph type="sldNum" sz="quarter" idx="12"/>
          </p:nvPr>
        </p:nvSpPr>
        <p:spPr/>
        <p:txBody>
          <a:bodyPr/>
          <a:lstStyle>
            <a:lvl1pPr>
              <a:defRPr/>
            </a:lvl1pPr>
          </a:lstStyle>
          <a:p>
            <a:pPr>
              <a:defRPr/>
            </a:pPr>
            <a:fld id="{E4318774-2AFB-4BC6-A124-21C0A835992E}" type="slidenum">
              <a:rPr lang="zh-CN" altLang="en-US"/>
              <a:pPr>
                <a:defRPr/>
              </a:pPr>
              <a:t>‹#›</a:t>
            </a:fld>
            <a:endParaRPr lang="zh-CN" altLang="en-US"/>
          </a:p>
        </p:txBody>
      </p:sp>
      <p:cxnSp>
        <p:nvCxnSpPr>
          <p:cNvPr id="7" name="直接连接符 13"/>
          <p:cNvCxnSpPr/>
          <p:nvPr userDrawn="1"/>
        </p:nvCxnSpPr>
        <p:spPr>
          <a:xfrm>
            <a:off x="0" y="755904"/>
            <a:ext cx="9144000" cy="24384"/>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795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19849" y="2049400"/>
            <a:ext cx="7772400" cy="1021556"/>
          </a:xfrm>
        </p:spPr>
        <p:txBody>
          <a:bodyPr anchor="t"/>
          <a:lstStyle>
            <a:lvl1pPr algn="l">
              <a:defRPr sz="4000" b="0" cap="all">
                <a:latin typeface="Microsoft YaHei" charset="-122"/>
                <a:ea typeface="Microsoft YaHei" charset="-122"/>
                <a:cs typeface="Microsoft YaHei"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pPr>
              <a:defRPr/>
            </a:pPr>
            <a:fld id="{1B1F3E00-598D-4619-AC09-1B2F4CAF0CFA}" type="datetimeFigureOut">
              <a:rPr lang="zh-CN" altLang="en-US"/>
              <a:pPr>
                <a:defRPr/>
              </a:pPr>
              <a:t>2019/8/5</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幻灯片编号占位符 5"/>
          <p:cNvSpPr>
            <a:spLocks noGrp="1"/>
          </p:cNvSpPr>
          <p:nvPr>
            <p:ph type="sldNum" sz="quarter" idx="12"/>
          </p:nvPr>
        </p:nvSpPr>
        <p:spPr/>
        <p:txBody>
          <a:bodyPr/>
          <a:lstStyle>
            <a:lvl1pPr>
              <a:defRPr/>
            </a:lvl1pPr>
          </a:lstStyle>
          <a:p>
            <a:pPr>
              <a:defRPr/>
            </a:pPr>
            <a:fld id="{11394C03-1A74-40E1-A2C7-14AF901EAAEA}" type="slidenum">
              <a:rPr lang="zh-CN" altLang="en-US"/>
              <a:pPr>
                <a:defRPr/>
              </a:pPr>
              <a:t>‹#›</a:t>
            </a:fld>
            <a:endParaRPr lang="zh-CN" altLang="en-US"/>
          </a:p>
        </p:txBody>
      </p:sp>
    </p:spTree>
    <p:extLst>
      <p:ext uri="{BB962C8B-B14F-4D97-AF65-F5344CB8AC3E}">
        <p14:creationId xmlns:p14="http://schemas.microsoft.com/office/powerpoint/2010/main" val="1236252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096" y="174780"/>
            <a:ext cx="9150096" cy="584775"/>
          </a:xfrm>
          <a:solidFill>
            <a:srgbClr val="F1730D"/>
          </a:solidFill>
        </p:spPr>
        <p:txBody>
          <a:bodyPr wrap="square">
            <a:spAutoFit/>
          </a:bodyPr>
          <a:lstStyle>
            <a:lvl1pPr algn="l">
              <a:defRPr sz="3200">
                <a:solidFill>
                  <a:schemeClr val="bg1"/>
                </a:solidFill>
              </a:defRPr>
            </a:lvl1p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457200" y="1011504"/>
            <a:ext cx="4038600" cy="358311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内容占位符 3"/>
          <p:cNvSpPr>
            <a:spLocks noGrp="1"/>
          </p:cNvSpPr>
          <p:nvPr>
            <p:ph sz="half" idx="2"/>
          </p:nvPr>
        </p:nvSpPr>
        <p:spPr>
          <a:xfrm>
            <a:off x="4648200" y="1011504"/>
            <a:ext cx="4038600" cy="358311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日期占位符 3"/>
          <p:cNvSpPr>
            <a:spLocks noGrp="1"/>
          </p:cNvSpPr>
          <p:nvPr>
            <p:ph type="dt" sz="half" idx="10"/>
          </p:nvPr>
        </p:nvSpPr>
        <p:spPr/>
        <p:txBody>
          <a:bodyPr/>
          <a:lstStyle>
            <a:lvl1pPr>
              <a:defRPr/>
            </a:lvl1pPr>
          </a:lstStyle>
          <a:p>
            <a:pPr>
              <a:defRPr/>
            </a:pPr>
            <a:fld id="{9C465D57-868B-4329-B219-A3D0CF0F82FD}" type="datetimeFigureOut">
              <a:rPr lang="zh-CN" altLang="en-US"/>
              <a:pPr>
                <a:defRPr/>
              </a:pPr>
              <a:t>2019/8/5</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幻灯片编号占位符 5"/>
          <p:cNvSpPr>
            <a:spLocks noGrp="1"/>
          </p:cNvSpPr>
          <p:nvPr>
            <p:ph type="sldNum" sz="quarter" idx="12"/>
          </p:nvPr>
        </p:nvSpPr>
        <p:spPr/>
        <p:txBody>
          <a:bodyPr/>
          <a:lstStyle>
            <a:lvl1pPr>
              <a:defRPr/>
            </a:lvl1pPr>
          </a:lstStyle>
          <a:p>
            <a:pPr>
              <a:defRPr/>
            </a:pPr>
            <a:fld id="{7CDCE52D-9EC0-46FA-BD32-BFD5F9EDEFEA}" type="slidenum">
              <a:rPr lang="zh-CN" altLang="en-US"/>
              <a:pPr>
                <a:defRPr/>
              </a:pPr>
              <a:t>‹#›</a:t>
            </a:fld>
            <a:endParaRPr lang="zh-CN" altLang="en-US"/>
          </a:p>
        </p:txBody>
      </p:sp>
      <p:cxnSp>
        <p:nvCxnSpPr>
          <p:cNvPr id="8" name="直接连接符 13"/>
          <p:cNvCxnSpPr/>
          <p:nvPr userDrawn="1"/>
        </p:nvCxnSpPr>
        <p:spPr>
          <a:xfrm>
            <a:off x="-10196" y="788923"/>
            <a:ext cx="9142004" cy="3557"/>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6055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0" y="181991"/>
            <a:ext cx="9144000" cy="594737"/>
          </a:xfrm>
          <a:solidFill>
            <a:srgbClr val="F1730D"/>
          </a:solidFill>
        </p:spPr>
        <p:txBody>
          <a:bodyPr/>
          <a:lstStyle>
            <a:lvl1pPr>
              <a:defRPr sz="3200">
                <a:solidFill>
                  <a:schemeClr val="bg1"/>
                </a:solidFill>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7" name="日期占位符 3"/>
          <p:cNvSpPr>
            <a:spLocks noGrp="1"/>
          </p:cNvSpPr>
          <p:nvPr>
            <p:ph type="dt" sz="half" idx="10"/>
          </p:nvPr>
        </p:nvSpPr>
        <p:spPr/>
        <p:txBody>
          <a:bodyPr/>
          <a:lstStyle>
            <a:lvl1pPr>
              <a:defRPr/>
            </a:lvl1pPr>
          </a:lstStyle>
          <a:p>
            <a:pPr>
              <a:defRPr/>
            </a:pPr>
            <a:fld id="{FA03843E-C564-478B-99FB-609A152B93F5}" type="datetimeFigureOut">
              <a:rPr lang="zh-CN" altLang="en-US"/>
              <a:pPr>
                <a:defRPr/>
              </a:pPr>
              <a:t>2019/8/5</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幻灯片编号占位符 5"/>
          <p:cNvSpPr>
            <a:spLocks noGrp="1"/>
          </p:cNvSpPr>
          <p:nvPr>
            <p:ph type="sldNum" sz="quarter" idx="12"/>
          </p:nvPr>
        </p:nvSpPr>
        <p:spPr/>
        <p:txBody>
          <a:bodyPr/>
          <a:lstStyle>
            <a:lvl1pPr>
              <a:defRPr/>
            </a:lvl1pPr>
          </a:lstStyle>
          <a:p>
            <a:pPr>
              <a:defRPr/>
            </a:pPr>
            <a:fld id="{F059F594-FCA3-413B-AE4D-644B3718CE7D}" type="slidenum">
              <a:rPr lang="zh-CN" altLang="en-US"/>
              <a:pPr>
                <a:defRPr/>
              </a:pPr>
              <a:t>‹#›</a:t>
            </a:fld>
            <a:endParaRPr lang="zh-CN" altLang="en-US"/>
          </a:p>
        </p:txBody>
      </p:sp>
      <p:cxnSp>
        <p:nvCxnSpPr>
          <p:cNvPr id="10" name="直接连接符 13"/>
          <p:cNvCxnSpPr/>
          <p:nvPr userDrawn="1"/>
        </p:nvCxnSpPr>
        <p:spPr>
          <a:xfrm>
            <a:off x="0" y="801112"/>
            <a:ext cx="9144000"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582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0" y="52860"/>
            <a:ext cx="9144000" cy="584775"/>
          </a:xfrm>
          <a:solidFill>
            <a:srgbClr val="F1730D"/>
          </a:solidFill>
        </p:spPr>
        <p:txBody>
          <a:bodyPr wrap="square">
            <a:spAutoFit/>
          </a:bodyPr>
          <a:lstStyle>
            <a:lvl1pPr algn="l">
              <a:defRPr sz="3200">
                <a:solidFill>
                  <a:schemeClr val="bg1">
                    <a:lumMod val="95000"/>
                  </a:schemeClr>
                </a:solidFill>
              </a:defRPr>
            </a:lvl1pPr>
          </a:lstStyle>
          <a:p>
            <a:r>
              <a:rPr lang="zh-CN" altLang="en-US" dirty="0" smtClean="0"/>
              <a:t>单击此处编辑母版标题样式</a:t>
            </a:r>
            <a:endParaRPr lang="zh-CN" altLang="en-US" dirty="0"/>
          </a:p>
        </p:txBody>
      </p:sp>
      <p:sp>
        <p:nvSpPr>
          <p:cNvPr id="3" name="日期占位符 3"/>
          <p:cNvSpPr>
            <a:spLocks noGrp="1"/>
          </p:cNvSpPr>
          <p:nvPr>
            <p:ph type="dt" sz="half" idx="10"/>
          </p:nvPr>
        </p:nvSpPr>
        <p:spPr/>
        <p:txBody>
          <a:bodyPr/>
          <a:lstStyle>
            <a:lvl1pPr>
              <a:defRPr/>
            </a:lvl1pPr>
          </a:lstStyle>
          <a:p>
            <a:pPr>
              <a:defRPr/>
            </a:pPr>
            <a:fld id="{4002917F-96E4-4EC6-BDCE-C61C21F34681}" type="datetimeFigureOut">
              <a:rPr lang="zh-CN" altLang="en-US"/>
              <a:pPr>
                <a:defRPr/>
              </a:pPr>
              <a:t>2019/8/5</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幻灯片编号占位符 5"/>
          <p:cNvSpPr>
            <a:spLocks noGrp="1"/>
          </p:cNvSpPr>
          <p:nvPr>
            <p:ph type="sldNum" sz="quarter" idx="12"/>
          </p:nvPr>
        </p:nvSpPr>
        <p:spPr/>
        <p:txBody>
          <a:bodyPr/>
          <a:lstStyle>
            <a:lvl1pPr>
              <a:defRPr/>
            </a:lvl1pPr>
          </a:lstStyle>
          <a:p>
            <a:pPr>
              <a:defRPr/>
            </a:pPr>
            <a:fld id="{DF5E0131-C8F4-4B80-9026-6BDE42ACBA1A}" type="slidenum">
              <a:rPr lang="zh-CN" altLang="en-US"/>
              <a:pPr>
                <a:defRPr/>
              </a:pPr>
              <a:t>‹#›</a:t>
            </a:fld>
            <a:endParaRPr lang="zh-CN" altLang="en-US"/>
          </a:p>
        </p:txBody>
      </p:sp>
      <p:cxnSp>
        <p:nvCxnSpPr>
          <p:cNvPr id="6" name="直接连接符 13"/>
          <p:cNvCxnSpPr/>
          <p:nvPr userDrawn="1"/>
        </p:nvCxnSpPr>
        <p:spPr>
          <a:xfrm>
            <a:off x="-12192" y="658369"/>
            <a:ext cx="9144000" cy="12191"/>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7586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2D301CEE-699B-4141-894F-943543098FD1}" type="datetimeFigureOut">
              <a:rPr lang="zh-CN" altLang="en-US"/>
              <a:pPr>
                <a:defRPr/>
              </a:pPr>
              <a:t>2019/8/5</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幻灯片编号占位符 5"/>
          <p:cNvSpPr>
            <a:spLocks noGrp="1"/>
          </p:cNvSpPr>
          <p:nvPr>
            <p:ph type="sldNum" sz="quarter" idx="12"/>
          </p:nvPr>
        </p:nvSpPr>
        <p:spPr/>
        <p:txBody>
          <a:bodyPr/>
          <a:lstStyle>
            <a:lvl1pPr>
              <a:defRPr/>
            </a:lvl1pPr>
          </a:lstStyle>
          <a:p>
            <a:pPr>
              <a:defRPr/>
            </a:pPr>
            <a:fld id="{2B7868E7-D5D9-4E56-BB70-8497262E42C4}" type="slidenum">
              <a:rPr lang="zh-CN" altLang="en-US"/>
              <a:pPr>
                <a:defRPr/>
              </a:pPr>
              <a:t>‹#›</a:t>
            </a:fld>
            <a:endParaRPr lang="zh-CN" altLang="en-US"/>
          </a:p>
        </p:txBody>
      </p:sp>
    </p:spTree>
    <p:extLst>
      <p:ext uri="{BB962C8B-B14F-4D97-AF65-F5344CB8AC3E}">
        <p14:creationId xmlns:p14="http://schemas.microsoft.com/office/powerpoint/2010/main" val="1065015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dirty="0" smtClean="0"/>
              <a:t>单击此处编辑母版文本样式</a:t>
            </a:r>
          </a:p>
          <a:p>
            <a:pPr lvl="1"/>
            <a:r>
              <a:rPr lang="zh-CN" altLang="en-US" dirty="0" smtClean="0"/>
              <a:t>二级</a:t>
            </a:r>
          </a:p>
          <a:p>
            <a:pPr lvl="2"/>
            <a:r>
              <a:rPr lang="zh-CN" altLang="en-US" dirty="0" smtClean="0"/>
              <a:t>三级</a:t>
            </a:r>
          </a:p>
          <a:p>
            <a:pPr lvl="3"/>
            <a:r>
              <a:rPr lang="zh-CN" altLang="en-US" dirty="0" smtClean="0"/>
              <a:t>四级</a:t>
            </a:r>
          </a:p>
          <a:p>
            <a:pPr lvl="4"/>
            <a:r>
              <a:rPr lang="zh-CN" altLang="en-US" dirty="0" smtClean="0"/>
              <a:t>五级</a:t>
            </a:r>
            <a:endParaRPr lang="zh-CN" altLang="en-US" dirty="0"/>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629113E6-28E9-4FA0-950B-F5DFB2DE8A3C}" type="datetimeFigureOut">
              <a:rPr lang="zh-CN" altLang="en-US"/>
              <a:pPr>
                <a:defRPr/>
              </a:pPr>
              <a:t>2019/8/5</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幻灯片编号占位符 5"/>
          <p:cNvSpPr>
            <a:spLocks noGrp="1"/>
          </p:cNvSpPr>
          <p:nvPr>
            <p:ph type="sldNum" sz="quarter" idx="12"/>
          </p:nvPr>
        </p:nvSpPr>
        <p:spPr/>
        <p:txBody>
          <a:bodyPr/>
          <a:lstStyle>
            <a:lvl1pPr>
              <a:defRPr/>
            </a:lvl1pPr>
          </a:lstStyle>
          <a:p>
            <a:pPr>
              <a:defRPr/>
            </a:pPr>
            <a:fld id="{DB826BA7-9D41-40EB-8309-A41812C863F2}" type="slidenum">
              <a:rPr lang="zh-CN" altLang="en-US"/>
              <a:pPr>
                <a:defRPr/>
              </a:pPr>
              <a:t>‹#›</a:t>
            </a:fld>
            <a:endParaRPr lang="zh-CN" altLang="en-US"/>
          </a:p>
        </p:txBody>
      </p:sp>
    </p:spTree>
    <p:extLst>
      <p:ext uri="{BB962C8B-B14F-4D97-AF65-F5344CB8AC3E}">
        <p14:creationId xmlns:p14="http://schemas.microsoft.com/office/powerpoint/2010/main" val="3186069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94984F26-13DD-454C-B715-46E0AB1A29E1}" type="datetimeFigureOut">
              <a:rPr lang="zh-CN" altLang="en-US"/>
              <a:pPr>
                <a:defRPr/>
              </a:pPr>
              <a:t>2019/8/5</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幻灯片编号占位符 5"/>
          <p:cNvSpPr>
            <a:spLocks noGrp="1"/>
          </p:cNvSpPr>
          <p:nvPr>
            <p:ph type="sldNum" sz="quarter" idx="12"/>
          </p:nvPr>
        </p:nvSpPr>
        <p:spPr/>
        <p:txBody>
          <a:bodyPr/>
          <a:lstStyle>
            <a:lvl1pPr>
              <a:defRPr/>
            </a:lvl1pPr>
          </a:lstStyle>
          <a:p>
            <a:pPr>
              <a:defRPr/>
            </a:pPr>
            <a:fld id="{21FE3C7D-62D2-4F03-9F96-6EAD0A08E381}" type="slidenum">
              <a:rPr lang="zh-CN" altLang="en-US"/>
              <a:pPr>
                <a:defRPr/>
              </a:pPr>
              <a:t>‹#›</a:t>
            </a:fld>
            <a:endParaRPr lang="zh-CN" altLang="en-US"/>
          </a:p>
        </p:txBody>
      </p:sp>
    </p:spTree>
    <p:extLst>
      <p:ext uri="{BB962C8B-B14F-4D97-AF65-F5344CB8AC3E}">
        <p14:creationId xmlns:p14="http://schemas.microsoft.com/office/powerpoint/2010/main" val="66799830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06375"/>
            <a:ext cx="8229600" cy="59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单击此处编辑母版标题样式</a:t>
            </a:r>
          </a:p>
        </p:txBody>
      </p:sp>
      <p:sp>
        <p:nvSpPr>
          <p:cNvPr id="1027" name="文本占位符 2"/>
          <p:cNvSpPr>
            <a:spLocks noGrp="1"/>
          </p:cNvSpPr>
          <p:nvPr>
            <p:ph type="body" idx="1"/>
          </p:nvPr>
        </p:nvSpPr>
        <p:spPr bwMode="auto">
          <a:xfrm>
            <a:off x="457200" y="1003412"/>
            <a:ext cx="8229600" cy="359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二级</a:t>
            </a:r>
          </a:p>
          <a:p>
            <a:pPr lvl="2"/>
            <a:r>
              <a:rPr lang="zh-CN" altLang="en-US" dirty="0" smtClean="0"/>
              <a:t>三级</a:t>
            </a:r>
          </a:p>
          <a:p>
            <a:pPr lvl="3"/>
            <a:r>
              <a:rPr lang="zh-CN" altLang="en-US" dirty="0" smtClean="0"/>
              <a:t>四级</a:t>
            </a:r>
          </a:p>
          <a:p>
            <a:pPr lvl="4"/>
            <a:r>
              <a:rPr lang="zh-CN" altLang="en-US" dirty="0" smtClean="0"/>
              <a:t>五级</a:t>
            </a:r>
          </a:p>
        </p:txBody>
      </p:sp>
      <p:sp>
        <p:nvSpPr>
          <p:cNvPr id="4" name="日期占位符 3"/>
          <p:cNvSpPr>
            <a:spLocks noGrp="1"/>
          </p:cNvSpPr>
          <p:nvPr>
            <p:ph type="dt" sz="half" idx="2"/>
          </p:nvPr>
        </p:nvSpPr>
        <p:spPr>
          <a:xfrm>
            <a:off x="457200" y="4767263"/>
            <a:ext cx="2133600" cy="274637"/>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ea typeface="宋体" pitchFamily="2" charset="-122"/>
              </a:defRPr>
            </a:lvl1pPr>
          </a:lstStyle>
          <a:p>
            <a:pPr>
              <a:defRPr/>
            </a:pPr>
            <a:fld id="{6AA6EB28-9653-41F9-B7F4-349140C90BE1}" type="datetimeFigureOut">
              <a:rPr lang="zh-CN" altLang="en-US"/>
              <a:pPr>
                <a:defRPr/>
              </a:pPr>
              <a:t>2019/8/5</a:t>
            </a:fld>
            <a:endParaRPr lang="zh-CN" altLang="en-US"/>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幻灯片编号占位符 5"/>
          <p:cNvSpPr>
            <a:spLocks noGrp="1"/>
          </p:cNvSpPr>
          <p:nvPr>
            <p:ph type="sldNum" sz="quarter" idx="4"/>
          </p:nvPr>
        </p:nvSpPr>
        <p:spPr>
          <a:xfrm>
            <a:off x="6553200" y="4767263"/>
            <a:ext cx="2133600" cy="274637"/>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830A8E31-C401-4CEC-A97B-17FAC71BC97B}" type="slidenum">
              <a:rPr lang="zh-CN" altLang="en-US"/>
              <a:pPr>
                <a:defRPr/>
              </a:pPr>
              <a:t>‹#›</a:t>
            </a:fld>
            <a:endParaRPr lang="zh-CN" altLang="en-US"/>
          </a:p>
        </p:txBody>
      </p:sp>
      <p:sp>
        <p:nvSpPr>
          <p:cNvPr id="11" name="矩形 7"/>
          <p:cNvSpPr/>
          <p:nvPr userDrawn="1"/>
        </p:nvSpPr>
        <p:spPr>
          <a:xfrm>
            <a:off x="0" y="4901184"/>
            <a:ext cx="9144000" cy="242316"/>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457200" rtl="0" eaLnBrk="0" fontAlgn="base" hangingPunct="0">
        <a:spcBef>
          <a:spcPct val="0"/>
        </a:spcBef>
        <a:spcAft>
          <a:spcPct val="0"/>
        </a:spcAft>
        <a:defRPr kumimoji="1" sz="4400" kern="1200">
          <a:solidFill>
            <a:schemeClr val="tx1"/>
          </a:solidFill>
          <a:latin typeface="+mj-lt"/>
          <a:ea typeface="+mj-ea"/>
          <a:cs typeface="+mj-cs"/>
        </a:defRPr>
      </a:lvl1pPr>
      <a:lvl2pPr algn="ctr" defTabSz="457200" rtl="0" eaLnBrk="0" fontAlgn="base" hangingPunct="0">
        <a:spcBef>
          <a:spcPct val="0"/>
        </a:spcBef>
        <a:spcAft>
          <a:spcPct val="0"/>
        </a:spcAft>
        <a:defRPr kumimoji="1" sz="4400">
          <a:solidFill>
            <a:schemeClr val="tx1"/>
          </a:solidFill>
          <a:latin typeface="Calibri" pitchFamily="34" charset="0"/>
          <a:ea typeface="宋体" pitchFamily="2" charset="-122"/>
        </a:defRPr>
      </a:lvl2pPr>
      <a:lvl3pPr algn="ctr" defTabSz="457200" rtl="0" eaLnBrk="0" fontAlgn="base" hangingPunct="0">
        <a:spcBef>
          <a:spcPct val="0"/>
        </a:spcBef>
        <a:spcAft>
          <a:spcPct val="0"/>
        </a:spcAft>
        <a:defRPr kumimoji="1" sz="4400">
          <a:solidFill>
            <a:schemeClr val="tx1"/>
          </a:solidFill>
          <a:latin typeface="Calibri" pitchFamily="34" charset="0"/>
          <a:ea typeface="宋体" pitchFamily="2" charset="-122"/>
        </a:defRPr>
      </a:lvl3pPr>
      <a:lvl4pPr algn="ctr" defTabSz="457200" rtl="0" eaLnBrk="0" fontAlgn="base" hangingPunct="0">
        <a:spcBef>
          <a:spcPct val="0"/>
        </a:spcBef>
        <a:spcAft>
          <a:spcPct val="0"/>
        </a:spcAft>
        <a:defRPr kumimoji="1" sz="4400">
          <a:solidFill>
            <a:schemeClr val="tx1"/>
          </a:solidFill>
          <a:latin typeface="Calibri" pitchFamily="34" charset="0"/>
          <a:ea typeface="宋体" pitchFamily="2" charset="-122"/>
        </a:defRPr>
      </a:lvl4pPr>
      <a:lvl5pPr algn="ctr" defTabSz="457200" rtl="0" eaLnBrk="0" fontAlgn="base" hangingPunct="0">
        <a:spcBef>
          <a:spcPct val="0"/>
        </a:spcBef>
        <a:spcAft>
          <a:spcPct val="0"/>
        </a:spcAft>
        <a:defRPr kumimoji="1" sz="4400">
          <a:solidFill>
            <a:schemeClr val="tx1"/>
          </a:solidFill>
          <a:latin typeface="Calibri" pitchFamily="34" charset="0"/>
          <a:ea typeface="宋体" pitchFamily="2" charset="-122"/>
        </a:defRPr>
      </a:lvl5pPr>
      <a:lvl6pPr marL="457200" algn="ctr" defTabSz="457200" rtl="0" fontAlgn="base">
        <a:spcBef>
          <a:spcPct val="0"/>
        </a:spcBef>
        <a:spcAft>
          <a:spcPct val="0"/>
        </a:spcAft>
        <a:defRPr kumimoji="1" sz="4400">
          <a:solidFill>
            <a:schemeClr val="tx1"/>
          </a:solidFill>
          <a:latin typeface="Calibri" pitchFamily="34" charset="0"/>
          <a:ea typeface="宋体" pitchFamily="2" charset="-122"/>
        </a:defRPr>
      </a:lvl6pPr>
      <a:lvl7pPr marL="914400" algn="ctr" defTabSz="457200" rtl="0" fontAlgn="base">
        <a:spcBef>
          <a:spcPct val="0"/>
        </a:spcBef>
        <a:spcAft>
          <a:spcPct val="0"/>
        </a:spcAft>
        <a:defRPr kumimoji="1" sz="4400">
          <a:solidFill>
            <a:schemeClr val="tx1"/>
          </a:solidFill>
          <a:latin typeface="Calibri" pitchFamily="34" charset="0"/>
          <a:ea typeface="宋体" pitchFamily="2" charset="-122"/>
        </a:defRPr>
      </a:lvl7pPr>
      <a:lvl8pPr marL="1371600" algn="ctr" defTabSz="457200" rtl="0" fontAlgn="base">
        <a:spcBef>
          <a:spcPct val="0"/>
        </a:spcBef>
        <a:spcAft>
          <a:spcPct val="0"/>
        </a:spcAft>
        <a:defRPr kumimoji="1" sz="4400">
          <a:solidFill>
            <a:schemeClr val="tx1"/>
          </a:solidFill>
          <a:latin typeface="Calibri" pitchFamily="34" charset="0"/>
          <a:ea typeface="宋体" pitchFamily="2" charset="-122"/>
        </a:defRPr>
      </a:lvl8pPr>
      <a:lvl9pPr marL="1828800" algn="ctr" defTabSz="457200" rtl="0" fontAlgn="base">
        <a:spcBef>
          <a:spcPct val="0"/>
        </a:spcBef>
        <a:spcAft>
          <a:spcPct val="0"/>
        </a:spcAft>
        <a:defRPr kumimoji="1" sz="4400">
          <a:solidFill>
            <a:schemeClr val="tx1"/>
          </a:solidFill>
          <a:latin typeface="Calibri" pitchFamily="34" charset="0"/>
          <a:ea typeface="宋体" pitchFamily="2" charset="-122"/>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 Id="rId3" Type="http://schemas.openxmlformats.org/officeDocument/2006/relationships/image" Target="../media/image6.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1.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emf"/><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media/image21.png"/><Relationship Id="rId5" Type="http://schemas.openxmlformats.org/officeDocument/2006/relationships/image" Target="../media/image22.tiff"/><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0.png"/><Relationship Id="rId3"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5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zh-CN" altLang="en-US" dirty="0" smtClean="0">
                <a:latin typeface="Microsoft YaHei" charset="-122"/>
                <a:ea typeface="Microsoft YaHei" charset="-122"/>
                <a:cs typeface="Microsoft YaHei" charset="-122"/>
              </a:rPr>
              <a:t>迁移学习</a:t>
            </a:r>
            <a:endParaRPr lang="en-US" dirty="0">
              <a:latin typeface="Microsoft YaHei" charset="-122"/>
              <a:ea typeface="Microsoft YaHei" charset="-122"/>
              <a:cs typeface="Microsoft YaHei" charset="-122"/>
            </a:endParaRPr>
          </a:p>
        </p:txBody>
      </p:sp>
      <p:sp>
        <p:nvSpPr>
          <p:cNvPr id="4" name="Subtitle 3"/>
          <p:cNvSpPr>
            <a:spLocks noGrp="1"/>
          </p:cNvSpPr>
          <p:nvPr>
            <p:ph type="subTitle" idx="1"/>
          </p:nvPr>
        </p:nvSpPr>
        <p:spPr/>
        <p:txBody>
          <a:bodyPr/>
          <a:lstStyle/>
          <a:p>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2991126"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迁移学习举例</a:t>
            </a:r>
            <a:r>
              <a:rPr kumimoji="0" lang="en-US" altLang="zh-CN" dirty="0" smtClean="0"/>
              <a:t>-Layer</a:t>
            </a:r>
            <a:r>
              <a:rPr kumimoji="0" lang="zh-CN" altLang="en-US" dirty="0" smtClean="0"/>
              <a:t>迁移</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3" name="Rectangle 2"/>
          <p:cNvSpPr/>
          <p:nvPr/>
        </p:nvSpPr>
        <p:spPr>
          <a:xfrm>
            <a:off x="6816931" y="1515595"/>
            <a:ext cx="2092239" cy="1338828"/>
          </a:xfrm>
          <a:prstGeom prst="rect">
            <a:avLst/>
          </a:prstGeom>
        </p:spPr>
        <p:txBody>
          <a:bodyPr wrap="none">
            <a:spAutoFit/>
          </a:bodyPr>
          <a:lstStyle/>
          <a:p>
            <a:pPr marL="285750" indent="-285750">
              <a:lnSpc>
                <a:spcPct val="150000"/>
              </a:lnSpc>
              <a:buFont typeface="Arial" charset="0"/>
              <a:buChar char="•"/>
            </a:pPr>
            <a:r>
              <a:rPr kumimoji="0" lang="zh-CN" altLang="en-US" dirty="0" smtClean="0"/>
              <a:t>基于</a:t>
            </a:r>
            <a:r>
              <a:rPr kumimoji="0" lang="en-US" altLang="zh-CN" dirty="0" smtClean="0"/>
              <a:t>VGG16</a:t>
            </a:r>
            <a:r>
              <a:rPr kumimoji="0" lang="zh-CN" altLang="en-US" dirty="0" smtClean="0"/>
              <a:t>模型</a:t>
            </a:r>
            <a:endParaRPr kumimoji="0" lang="en-US" altLang="zh-CN" dirty="0" smtClean="0"/>
          </a:p>
          <a:p>
            <a:pPr marL="285750" indent="-285750">
              <a:lnSpc>
                <a:spcPct val="150000"/>
              </a:lnSpc>
              <a:buFont typeface="Arial" charset="0"/>
              <a:buChar char="•"/>
            </a:pPr>
            <a:r>
              <a:rPr kumimoji="0" lang="en-US" altLang="zh-CN" dirty="0" err="1" smtClean="0"/>
              <a:t>Finetuning</a:t>
            </a:r>
            <a:endParaRPr kumimoji="0" lang="en-US" altLang="zh-CN" dirty="0" smtClean="0"/>
          </a:p>
          <a:p>
            <a:pPr marL="285750" indent="-285750">
              <a:lnSpc>
                <a:spcPct val="150000"/>
              </a:lnSpc>
              <a:buFont typeface="Arial" charset="0"/>
              <a:buChar char="•"/>
            </a:pPr>
            <a:r>
              <a:rPr kumimoji="0" lang="zh-CN" altLang="en-US" dirty="0" smtClean="0"/>
              <a:t>前</a:t>
            </a:r>
            <a:r>
              <a:rPr kumimoji="0" lang="en-US" altLang="zh-CN" dirty="0" smtClean="0"/>
              <a:t>15</a:t>
            </a:r>
            <a:r>
              <a:rPr kumimoji="0" lang="zh-CN" altLang="en-US" dirty="0" smtClean="0"/>
              <a:t>层参数固定</a:t>
            </a:r>
            <a:endParaRPr lang="en-US" dirty="0"/>
          </a:p>
        </p:txBody>
      </p:sp>
      <p:pic>
        <p:nvPicPr>
          <p:cNvPr id="2" name="Picture 1"/>
          <p:cNvPicPr>
            <a:picLocks noChangeAspect="1"/>
          </p:cNvPicPr>
          <p:nvPr/>
        </p:nvPicPr>
        <p:blipFill>
          <a:blip r:embed="rId2"/>
          <a:stretch>
            <a:fillRect/>
          </a:stretch>
        </p:blipFill>
        <p:spPr>
          <a:xfrm>
            <a:off x="377687" y="1144899"/>
            <a:ext cx="5784067" cy="3318839"/>
          </a:xfrm>
          <a:prstGeom prst="rect">
            <a:avLst/>
          </a:prstGeom>
        </p:spPr>
      </p:pic>
      <p:sp>
        <p:nvSpPr>
          <p:cNvPr id="5" name="Frame 4"/>
          <p:cNvSpPr/>
          <p:nvPr/>
        </p:nvSpPr>
        <p:spPr>
          <a:xfrm>
            <a:off x="238539" y="3468756"/>
            <a:ext cx="2693504" cy="536713"/>
          </a:xfrm>
          <a:prstGeom prst="frame">
            <a:avLst>
              <a:gd name="adj1" fmla="val 48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06862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2991126"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迁移学习举例</a:t>
            </a:r>
            <a:r>
              <a:rPr kumimoji="0" lang="en-US" altLang="zh-CN" dirty="0" smtClean="0"/>
              <a:t>-</a:t>
            </a:r>
            <a:r>
              <a:rPr kumimoji="0" lang="zh-CN" altLang="en-US" dirty="0" smtClean="0"/>
              <a:t>多任务学习</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3" name="Rectangle 2"/>
          <p:cNvSpPr/>
          <p:nvPr/>
        </p:nvSpPr>
        <p:spPr>
          <a:xfrm>
            <a:off x="482532" y="3617937"/>
            <a:ext cx="3935693" cy="507831"/>
          </a:xfrm>
          <a:prstGeom prst="rect">
            <a:avLst/>
          </a:prstGeom>
        </p:spPr>
        <p:txBody>
          <a:bodyPr wrap="none">
            <a:spAutoFit/>
          </a:bodyPr>
          <a:lstStyle/>
          <a:p>
            <a:pPr marL="285750" indent="-285750">
              <a:lnSpc>
                <a:spcPct val="150000"/>
              </a:lnSpc>
              <a:buFont typeface="Arial" charset="0"/>
              <a:buChar char="•"/>
            </a:pPr>
            <a:r>
              <a:rPr kumimoji="0" lang="zh-CN" altLang="en-US" dirty="0" smtClean="0"/>
              <a:t>主要应用于文本翻译和多语言转换</a:t>
            </a:r>
            <a:endParaRPr lang="en-US" dirty="0"/>
          </a:p>
        </p:txBody>
      </p:sp>
      <p:pic>
        <p:nvPicPr>
          <p:cNvPr id="4" name="Picture 3"/>
          <p:cNvPicPr>
            <a:picLocks noChangeAspect="1"/>
          </p:cNvPicPr>
          <p:nvPr/>
        </p:nvPicPr>
        <p:blipFill>
          <a:blip r:embed="rId2"/>
          <a:stretch>
            <a:fillRect/>
          </a:stretch>
        </p:blipFill>
        <p:spPr>
          <a:xfrm>
            <a:off x="168965" y="1016760"/>
            <a:ext cx="3796748" cy="2306816"/>
          </a:xfrm>
          <a:prstGeom prst="rect">
            <a:avLst/>
          </a:prstGeom>
        </p:spPr>
      </p:pic>
      <p:pic>
        <p:nvPicPr>
          <p:cNvPr id="6" name="Picture 5"/>
          <p:cNvPicPr>
            <a:picLocks noChangeAspect="1"/>
          </p:cNvPicPr>
          <p:nvPr/>
        </p:nvPicPr>
        <p:blipFill>
          <a:blip r:embed="rId3"/>
          <a:stretch>
            <a:fillRect/>
          </a:stretch>
        </p:blipFill>
        <p:spPr>
          <a:xfrm>
            <a:off x="4572000" y="1244233"/>
            <a:ext cx="4149462" cy="1994541"/>
          </a:xfrm>
          <a:prstGeom prst="rect">
            <a:avLst/>
          </a:prstGeom>
        </p:spPr>
      </p:pic>
      <p:sp>
        <p:nvSpPr>
          <p:cNvPr id="7" name="Frame 6"/>
          <p:cNvSpPr/>
          <p:nvPr/>
        </p:nvSpPr>
        <p:spPr>
          <a:xfrm>
            <a:off x="2385391" y="2117035"/>
            <a:ext cx="924339" cy="327991"/>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Frame 9"/>
          <p:cNvSpPr/>
          <p:nvPr/>
        </p:nvSpPr>
        <p:spPr>
          <a:xfrm>
            <a:off x="347870" y="2315817"/>
            <a:ext cx="1321904" cy="576470"/>
          </a:xfrm>
          <a:prstGeom prst="frame">
            <a:avLst>
              <a:gd name="adj1" fmla="val 560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Frame 11"/>
          <p:cNvSpPr/>
          <p:nvPr/>
        </p:nvSpPr>
        <p:spPr>
          <a:xfrm>
            <a:off x="5943601" y="2390502"/>
            <a:ext cx="1202635" cy="586409"/>
          </a:xfrm>
          <a:prstGeom prst="frame">
            <a:avLst>
              <a:gd name="adj1" fmla="val 741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Rectangle 12"/>
          <p:cNvSpPr/>
          <p:nvPr/>
        </p:nvSpPr>
        <p:spPr>
          <a:xfrm>
            <a:off x="4104863" y="2390502"/>
            <a:ext cx="646331" cy="369332"/>
          </a:xfrm>
          <a:prstGeom prst="rect">
            <a:avLst/>
          </a:prstGeom>
        </p:spPr>
        <p:txBody>
          <a:bodyPr wrap="none">
            <a:spAutoFit/>
          </a:bodyPr>
          <a:lstStyle/>
          <a:p>
            <a:r>
              <a:rPr kumimoji="0" lang="zh-CN" altLang="en-US" b="1" dirty="0" smtClean="0"/>
              <a:t>共享</a:t>
            </a:r>
            <a:endParaRPr lang="en-US" b="1" dirty="0"/>
          </a:p>
        </p:txBody>
      </p:sp>
      <p:cxnSp>
        <p:nvCxnSpPr>
          <p:cNvPr id="15" name="Straight Arrow Connector 14"/>
          <p:cNvCxnSpPr/>
          <p:nvPr/>
        </p:nvCxnSpPr>
        <p:spPr>
          <a:xfrm>
            <a:off x="4779749" y="2614782"/>
            <a:ext cx="1094277" cy="679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flipV="1">
            <a:off x="3339062" y="2315818"/>
            <a:ext cx="696226" cy="1291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1729408" y="2648749"/>
            <a:ext cx="2292582" cy="706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6485158" y="4472032"/>
            <a:ext cx="2236304" cy="223129"/>
          </a:xfrm>
          <a:prstGeom prst="rect">
            <a:avLst/>
          </a:prstGeom>
        </p:spPr>
        <p:txBody>
          <a:bodyPr wrap="square">
            <a:spAutoFit/>
          </a:bodyPr>
          <a:lstStyle/>
          <a:p>
            <a:r>
              <a:rPr lang="en-US" altLang="zh-CN" sz="800" dirty="0" err="1" smtClean="0"/>
              <a:t>Reference:</a:t>
            </a:r>
            <a:r>
              <a:rPr lang="en-US" sz="800" dirty="0" err="1" smtClean="0"/>
              <a:t>http</a:t>
            </a:r>
            <a:r>
              <a:rPr lang="en-US" sz="800" dirty="0"/>
              <a:t>://</a:t>
            </a:r>
            <a:r>
              <a:rPr lang="en-US" sz="800" dirty="0" err="1"/>
              <a:t>speech.ee.ntu.edu.tw</a:t>
            </a:r>
            <a:r>
              <a:rPr lang="en-US" sz="800" dirty="0"/>
              <a:t>/~</a:t>
            </a:r>
            <a:r>
              <a:rPr lang="en-US" sz="800" dirty="0" err="1" smtClean="0"/>
              <a:t>tlkagk</a:t>
            </a:r>
            <a:endParaRPr lang="en-US" sz="800" dirty="0"/>
          </a:p>
        </p:txBody>
      </p:sp>
    </p:spTree>
    <p:extLst>
      <p:ext uri="{BB962C8B-B14F-4D97-AF65-F5344CB8AC3E}">
        <p14:creationId xmlns:p14="http://schemas.microsoft.com/office/powerpoint/2010/main" val="18077587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zh-CN" altLang="en-US" dirty="0" smtClean="0"/>
              <a:t>对偶学习</a:t>
            </a:r>
            <a:endParaRPr lang="en-US" dirty="0"/>
          </a:p>
        </p:txBody>
      </p:sp>
    </p:spTree>
    <p:extLst>
      <p:ext uri="{BB962C8B-B14F-4D97-AF65-F5344CB8AC3E}">
        <p14:creationId xmlns:p14="http://schemas.microsoft.com/office/powerpoint/2010/main" val="7057486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423489"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z="2400" smtClean="0">
                <a:latin typeface="Microsoft YaHei" charset="0"/>
                <a:ea typeface="Microsoft YaHei" charset="0"/>
                <a:cs typeface="Microsoft YaHei" charset="0"/>
              </a:rPr>
              <a:t>对偶学习</a:t>
            </a:r>
            <a:endParaRPr kumimoji="0" lang="zh-CN" altLang="en-US" sz="2400" dirty="0">
              <a:latin typeface="Microsoft YaHei" charset="0"/>
              <a:ea typeface="Microsoft YaHei" charset="0"/>
              <a:cs typeface="Microsoft YaHei" charset="0"/>
            </a:endParaRPr>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527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800" dirty="0" smtClean="0">
                <a:solidFill>
                  <a:srgbClr val="000000"/>
                </a:solidFill>
              </a:rPr>
              <a:t>对偶学习利用任务的对称属性，使其获得更有效的反馈，从而引导、加强学习过程</a:t>
            </a:r>
            <a:r>
              <a:rPr lang="zh-CN" altLang="en-US" sz="1800" dirty="0">
                <a:solidFill>
                  <a:srgbClr val="000000"/>
                </a:solidFill>
              </a:rPr>
              <a:t>，</a:t>
            </a:r>
            <a:r>
              <a:rPr lang="zh-CN" altLang="en-US" sz="1800" dirty="0" smtClean="0">
                <a:solidFill>
                  <a:srgbClr val="000000"/>
                </a:solidFill>
              </a:rPr>
              <a:t>其</a:t>
            </a:r>
            <a:r>
              <a:rPr lang="en-US" altLang="zh-CN" sz="1800" dirty="0" smtClean="0">
                <a:solidFill>
                  <a:srgbClr val="000000"/>
                </a:solidFill>
              </a:rPr>
              <a:t>primal</a:t>
            </a:r>
            <a:r>
              <a:rPr lang="zh-CN" altLang="en-US" sz="1800" dirty="0" smtClean="0">
                <a:solidFill>
                  <a:srgbClr val="000000"/>
                </a:solidFill>
              </a:rPr>
              <a:t>表示求解原始问题，</a:t>
            </a:r>
            <a:r>
              <a:rPr lang="en-US" altLang="zh-CN" sz="1800" dirty="0" smtClean="0">
                <a:solidFill>
                  <a:srgbClr val="000000"/>
                </a:solidFill>
              </a:rPr>
              <a:t>dual</a:t>
            </a:r>
            <a:r>
              <a:rPr lang="zh-CN" altLang="en-US" sz="1800" dirty="0" smtClean="0">
                <a:solidFill>
                  <a:srgbClr val="000000"/>
                </a:solidFill>
              </a:rPr>
              <a:t>表示求解与其相对的问题。</a:t>
            </a:r>
            <a:endParaRPr lang="en-US" altLang="zh-CN" sz="1800" dirty="0" smtClean="0">
              <a:solidFill>
                <a:srgbClr val="000000"/>
              </a:solidFill>
            </a:endParaRPr>
          </a:p>
          <a:p>
            <a:pPr>
              <a:lnSpc>
                <a:spcPct val="150000"/>
              </a:lnSpc>
            </a:pPr>
            <a:r>
              <a:rPr lang="zh-CN" altLang="en-US" sz="1800" dirty="0" smtClean="0">
                <a:solidFill>
                  <a:srgbClr val="000000"/>
                </a:solidFill>
              </a:rPr>
              <a:t>目前很多人工智能处理任务具有对称性，在互为对称的操作中，两个任务可以</a:t>
            </a:r>
            <a:r>
              <a:rPr lang="zh-CN" altLang="en-US" sz="1800" dirty="0" smtClean="0">
                <a:solidFill>
                  <a:srgbClr val="FF0000"/>
                </a:solidFill>
              </a:rPr>
              <a:t>互相提供反馈</a:t>
            </a:r>
            <a:r>
              <a:rPr lang="zh-CN" altLang="en-US" sz="1800" dirty="0" smtClean="0">
                <a:solidFill>
                  <a:srgbClr val="000000"/>
                </a:solidFill>
              </a:rPr>
              <a:t>信息，这些反馈信息可以用于训练模型，即两处任务互相为对方生成训练样本，减少了数据标记工作。</a:t>
            </a:r>
            <a:endParaRPr lang="en-US" altLang="zh-CN" sz="1800" dirty="0" smtClean="0">
              <a:solidFill>
                <a:srgbClr val="000000"/>
              </a:solidFill>
            </a:endParaRPr>
          </a:p>
          <a:p>
            <a:pPr>
              <a:lnSpc>
                <a:spcPct val="150000"/>
              </a:lnSpc>
            </a:pPr>
            <a:r>
              <a:rPr lang="zh-CN" altLang="en-US" sz="1800" dirty="0" smtClean="0">
                <a:solidFill>
                  <a:srgbClr val="000000"/>
                </a:solidFill>
              </a:rPr>
              <a:t>另一方面，两个对偶任务可以</a:t>
            </a:r>
            <a:r>
              <a:rPr lang="zh-CN" altLang="en-US" sz="1800" dirty="0" smtClean="0">
                <a:solidFill>
                  <a:srgbClr val="FF0000"/>
                </a:solidFill>
              </a:rPr>
              <a:t>互相充当对方的环境</a:t>
            </a:r>
            <a:r>
              <a:rPr lang="zh-CN" altLang="en-US" sz="1800" dirty="0" smtClean="0">
                <a:solidFill>
                  <a:srgbClr val="000000"/>
                </a:solidFill>
              </a:rPr>
              <a:t>，两个对偶任务通过交互可以产生反馈信号，减少了对实际环境的依赖，所以对偶学习可以有效解决训练数据、环境交互等问题。</a:t>
            </a:r>
          </a:p>
        </p:txBody>
      </p:sp>
    </p:spTree>
    <p:extLst>
      <p:ext uri="{BB962C8B-B14F-4D97-AF65-F5344CB8AC3E}">
        <p14:creationId xmlns:p14="http://schemas.microsoft.com/office/powerpoint/2010/main" val="6612862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61507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mtClean="0"/>
              <a:t>对偶学习案例</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167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800" dirty="0" smtClean="0">
                <a:solidFill>
                  <a:srgbClr val="000000"/>
                </a:solidFill>
              </a:rPr>
              <a:t>以机器翻译为例介绍对偶学习。</a:t>
            </a:r>
            <a:endParaRPr lang="en-US" altLang="zh-CN" sz="1800" dirty="0" smtClean="0">
              <a:solidFill>
                <a:srgbClr val="000000"/>
              </a:solidFill>
            </a:endParaRPr>
          </a:p>
          <a:p>
            <a:pPr>
              <a:lnSpc>
                <a:spcPct val="150000"/>
              </a:lnSpc>
            </a:pPr>
            <a:r>
              <a:rPr lang="zh-CN" altLang="en-US" sz="1800" dirty="0" smtClean="0">
                <a:solidFill>
                  <a:srgbClr val="000000"/>
                </a:solidFill>
              </a:rPr>
              <a:t>假设一个无标注的中文句子</a:t>
            </a:r>
            <a:r>
              <a:rPr lang="en-US" altLang="zh-CN" sz="1800" dirty="0" smtClean="0">
                <a:solidFill>
                  <a:srgbClr val="000000"/>
                </a:solidFill>
              </a:rPr>
              <a:t>x</a:t>
            </a:r>
            <a:r>
              <a:rPr lang="zh-CN" altLang="en-US" sz="1800" dirty="0" smtClean="0">
                <a:solidFill>
                  <a:srgbClr val="000000"/>
                </a:solidFill>
              </a:rPr>
              <a:t>，并不知道它对应的英文翻译。</a:t>
            </a:r>
            <a:endParaRPr lang="en-US" altLang="zh-CN" sz="1800" dirty="0" smtClean="0">
              <a:solidFill>
                <a:srgbClr val="000000"/>
              </a:solidFill>
            </a:endParaRPr>
          </a:p>
          <a:p>
            <a:pPr>
              <a:lnSpc>
                <a:spcPct val="150000"/>
              </a:lnSpc>
            </a:pPr>
            <a:r>
              <a:rPr lang="zh-CN" altLang="en-US" sz="1800" dirty="0" smtClean="0">
                <a:solidFill>
                  <a:srgbClr val="000000"/>
                </a:solidFill>
              </a:rPr>
              <a:t>通过原始模型</a:t>
            </a:r>
            <a:r>
              <a:rPr lang="en-US" altLang="zh-CN" sz="1800" dirty="0" smtClean="0">
                <a:solidFill>
                  <a:srgbClr val="000000"/>
                </a:solidFill>
              </a:rPr>
              <a:t>f</a:t>
            </a:r>
            <a:r>
              <a:rPr lang="zh-CN" altLang="en-US" sz="1800" dirty="0" smtClean="0">
                <a:solidFill>
                  <a:srgbClr val="000000"/>
                </a:solidFill>
              </a:rPr>
              <a:t>将其翻译成一个英文句子</a:t>
            </a:r>
            <a:r>
              <a:rPr lang="en-US" altLang="zh-CN" sz="1800" dirty="0" smtClean="0">
                <a:solidFill>
                  <a:srgbClr val="000000"/>
                </a:solidFill>
              </a:rPr>
              <a:t>y</a:t>
            </a:r>
            <a:r>
              <a:rPr lang="zh-CN" altLang="en-US" sz="1800" dirty="0" smtClean="0">
                <a:solidFill>
                  <a:srgbClr val="000000"/>
                </a:solidFill>
              </a:rPr>
              <a:t>，此时</a:t>
            </a:r>
            <a:r>
              <a:rPr lang="en-US" altLang="zh-CN" sz="1800" dirty="0" smtClean="0">
                <a:solidFill>
                  <a:srgbClr val="000000"/>
                </a:solidFill>
              </a:rPr>
              <a:t>y</a:t>
            </a:r>
            <a:r>
              <a:rPr lang="zh-CN" altLang="en-US" sz="1800" dirty="0" smtClean="0">
                <a:solidFill>
                  <a:srgbClr val="000000"/>
                </a:solidFill>
              </a:rPr>
              <a:t>正确与否是无从判断的，因为</a:t>
            </a:r>
            <a:r>
              <a:rPr lang="en-US" altLang="zh-CN" sz="1800" dirty="0" smtClean="0">
                <a:solidFill>
                  <a:srgbClr val="000000"/>
                </a:solidFill>
              </a:rPr>
              <a:t>x</a:t>
            </a:r>
            <a:r>
              <a:rPr lang="zh-CN" altLang="en-US" sz="1800" dirty="0" smtClean="0">
                <a:solidFill>
                  <a:srgbClr val="000000"/>
                </a:solidFill>
              </a:rPr>
              <a:t>未被标注。</a:t>
            </a:r>
            <a:endParaRPr lang="en-US" altLang="zh-CN" sz="1800" dirty="0" smtClean="0">
              <a:solidFill>
                <a:srgbClr val="000000"/>
              </a:solidFill>
            </a:endParaRPr>
          </a:p>
          <a:p>
            <a:pPr>
              <a:lnSpc>
                <a:spcPct val="150000"/>
              </a:lnSpc>
            </a:pPr>
            <a:r>
              <a:rPr lang="zh-CN" altLang="en-US" sz="1800" dirty="0" smtClean="0">
                <a:solidFill>
                  <a:srgbClr val="000000"/>
                </a:solidFill>
              </a:rPr>
              <a:t>随后，通过对偶模型</a:t>
            </a:r>
            <a:r>
              <a:rPr lang="en-US" altLang="zh-CN" sz="1800" dirty="0" smtClean="0">
                <a:solidFill>
                  <a:srgbClr val="000000"/>
                </a:solidFill>
              </a:rPr>
              <a:t>g</a:t>
            </a:r>
            <a:r>
              <a:rPr lang="zh-CN" altLang="en-US" sz="1800" dirty="0" smtClean="0">
                <a:solidFill>
                  <a:srgbClr val="000000"/>
                </a:solidFill>
              </a:rPr>
              <a:t>将英文句子</a:t>
            </a:r>
            <a:r>
              <a:rPr lang="en-US" altLang="zh-CN" sz="1800" dirty="0" smtClean="0">
                <a:solidFill>
                  <a:srgbClr val="000000"/>
                </a:solidFill>
              </a:rPr>
              <a:t>y</a:t>
            </a:r>
            <a:r>
              <a:rPr lang="zh-CN" altLang="en-US" sz="1800" dirty="0" smtClean="0">
                <a:solidFill>
                  <a:srgbClr val="000000"/>
                </a:solidFill>
              </a:rPr>
              <a:t>再翻译成中文句子</a:t>
            </a:r>
            <a:r>
              <a:rPr lang="en-US" altLang="zh-CN" sz="1800" dirty="0" smtClean="0">
                <a:solidFill>
                  <a:srgbClr val="000000"/>
                </a:solidFill>
              </a:rPr>
              <a:t>z</a:t>
            </a:r>
            <a:r>
              <a:rPr lang="zh-CN" altLang="en-US" sz="1800" dirty="0" smtClean="0">
                <a:solidFill>
                  <a:srgbClr val="000000"/>
                </a:solidFill>
              </a:rPr>
              <a:t>，比较</a:t>
            </a:r>
            <a:r>
              <a:rPr lang="en-US" altLang="zh-CN" sz="1800" dirty="0" smtClean="0">
                <a:solidFill>
                  <a:srgbClr val="000000"/>
                </a:solidFill>
              </a:rPr>
              <a:t>x</a:t>
            </a:r>
            <a:r>
              <a:rPr lang="zh-CN" altLang="en-US" sz="1800" dirty="0" smtClean="0">
                <a:solidFill>
                  <a:srgbClr val="000000"/>
                </a:solidFill>
              </a:rPr>
              <a:t>与</a:t>
            </a:r>
            <a:r>
              <a:rPr lang="en-US" altLang="zh-CN" sz="1800" dirty="0" smtClean="0">
                <a:solidFill>
                  <a:srgbClr val="000000"/>
                </a:solidFill>
              </a:rPr>
              <a:t>z</a:t>
            </a:r>
            <a:r>
              <a:rPr lang="zh-CN" altLang="en-US" sz="1800" dirty="0" smtClean="0">
                <a:solidFill>
                  <a:srgbClr val="000000"/>
                </a:solidFill>
              </a:rPr>
              <a:t>的相似度来判断</a:t>
            </a:r>
            <a:r>
              <a:rPr lang="en-US" altLang="zh-CN" sz="1800" dirty="0" smtClean="0">
                <a:solidFill>
                  <a:srgbClr val="000000"/>
                </a:solidFill>
              </a:rPr>
              <a:t>g</a:t>
            </a:r>
            <a:r>
              <a:rPr lang="zh-CN" altLang="en-US" sz="1800" dirty="0" smtClean="0">
                <a:solidFill>
                  <a:srgbClr val="000000"/>
                </a:solidFill>
              </a:rPr>
              <a:t>和</a:t>
            </a:r>
            <a:r>
              <a:rPr lang="en-US" altLang="zh-CN" sz="1800" dirty="0" smtClean="0">
                <a:solidFill>
                  <a:srgbClr val="000000"/>
                </a:solidFill>
              </a:rPr>
              <a:t>f</a:t>
            </a:r>
            <a:r>
              <a:rPr lang="zh-CN" altLang="en-US" sz="1800" dirty="0" smtClean="0">
                <a:solidFill>
                  <a:srgbClr val="000000"/>
                </a:solidFill>
              </a:rPr>
              <a:t>的效果；如果</a:t>
            </a:r>
            <a:r>
              <a:rPr lang="en-US" altLang="zh-CN" sz="1800" dirty="0" smtClean="0">
                <a:solidFill>
                  <a:srgbClr val="000000"/>
                </a:solidFill>
              </a:rPr>
              <a:t>g</a:t>
            </a:r>
            <a:r>
              <a:rPr lang="zh-CN" altLang="en-US" sz="1800" dirty="0" smtClean="0">
                <a:solidFill>
                  <a:srgbClr val="000000"/>
                </a:solidFill>
              </a:rPr>
              <a:t>和</a:t>
            </a:r>
            <a:r>
              <a:rPr lang="en-US" altLang="zh-CN" sz="1800" dirty="0" smtClean="0">
                <a:solidFill>
                  <a:srgbClr val="000000"/>
                </a:solidFill>
              </a:rPr>
              <a:t>f</a:t>
            </a:r>
            <a:r>
              <a:rPr lang="zh-CN" altLang="en-US" sz="1800" dirty="0" smtClean="0">
                <a:solidFill>
                  <a:srgbClr val="000000"/>
                </a:solidFill>
              </a:rPr>
              <a:t>表现好，</a:t>
            </a:r>
            <a:r>
              <a:rPr lang="en-US" altLang="zh-CN" sz="1800" dirty="0" smtClean="0">
                <a:solidFill>
                  <a:srgbClr val="000000"/>
                </a:solidFill>
              </a:rPr>
              <a:t>x</a:t>
            </a:r>
            <a:r>
              <a:rPr lang="zh-CN" altLang="en-US" sz="1800" dirty="0" smtClean="0">
                <a:solidFill>
                  <a:srgbClr val="000000"/>
                </a:solidFill>
              </a:rPr>
              <a:t>与</a:t>
            </a:r>
            <a:r>
              <a:rPr lang="en-US" altLang="zh-CN" sz="1800" dirty="0" smtClean="0">
                <a:solidFill>
                  <a:srgbClr val="000000"/>
                </a:solidFill>
              </a:rPr>
              <a:t>z</a:t>
            </a:r>
            <a:r>
              <a:rPr lang="zh-CN" altLang="en-US" sz="1800" dirty="0" smtClean="0">
                <a:solidFill>
                  <a:srgbClr val="000000"/>
                </a:solidFill>
              </a:rPr>
              <a:t>应该非常接近。反之，模型则需要改进。</a:t>
            </a:r>
          </a:p>
        </p:txBody>
      </p:sp>
    </p:spTree>
    <p:extLst>
      <p:ext uri="{BB962C8B-B14F-4D97-AF65-F5344CB8AC3E}">
        <p14:creationId xmlns:p14="http://schemas.microsoft.com/office/powerpoint/2010/main" val="10096599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240471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对偶学习</a:t>
            </a:r>
            <a:r>
              <a:rPr kumimoji="0" lang="en-US" altLang="zh-CN" dirty="0" smtClean="0"/>
              <a:t>VS</a:t>
            </a:r>
            <a:r>
              <a:rPr kumimoji="0" lang="zh-CN" altLang="en-US" dirty="0" smtClean="0"/>
              <a:t>协作训练</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3"/>
              <p:cNvSpPr>
                <a:spLocks noChangeArrowheads="1"/>
              </p:cNvSpPr>
              <p:nvPr/>
            </p:nvSpPr>
            <p:spPr bwMode="auto">
              <a:xfrm>
                <a:off x="596900" y="1000471"/>
                <a:ext cx="8045450" cy="22331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800" dirty="0" smtClean="0"/>
                  <a:t>协作</a:t>
                </a:r>
                <a:r>
                  <a:rPr lang="zh-CN" altLang="en-US" sz="1800" dirty="0"/>
                  <a:t>训练与对偶学习非常相似，并且综合两个学习器</a:t>
                </a:r>
                <a14:m>
                  <m:oMath xmlns:m="http://schemas.openxmlformats.org/officeDocument/2006/math">
                    <m:sSub>
                      <m:sSubPr>
                        <m:ctrlPr>
                          <a:rPr lang="en-US" sz="1800" i="1">
                            <a:latin typeface="Cambria Math" charset="0"/>
                          </a:rPr>
                        </m:ctrlPr>
                      </m:sSubPr>
                      <m:e>
                        <m:r>
                          <m:rPr>
                            <m:sty m:val="p"/>
                          </m:rPr>
                          <a:rPr lang="en-US" sz="1800">
                            <a:latin typeface="Cambria Math" charset="0"/>
                          </a:rPr>
                          <m:t>L</m:t>
                        </m:r>
                      </m:e>
                      <m:sub>
                        <m:r>
                          <a:rPr lang="en-US" sz="1800" i="1">
                            <a:latin typeface="Cambria Math" charset="0"/>
                          </a:rPr>
                          <m:t>1</m:t>
                        </m:r>
                      </m:sub>
                    </m:sSub>
                  </m:oMath>
                </a14:m>
                <a:r>
                  <a:rPr lang="zh-CN" altLang="en-US" sz="1800" dirty="0"/>
                  <a:t>和</a:t>
                </a:r>
                <a14:m>
                  <m:oMath xmlns:m="http://schemas.openxmlformats.org/officeDocument/2006/math">
                    <m:sSub>
                      <m:sSubPr>
                        <m:ctrlPr>
                          <a:rPr lang="en-US" sz="1800" i="1">
                            <a:latin typeface="Cambria Math" charset="0"/>
                          </a:rPr>
                        </m:ctrlPr>
                      </m:sSubPr>
                      <m:e>
                        <m:r>
                          <m:rPr>
                            <m:sty m:val="p"/>
                          </m:rPr>
                          <a:rPr lang="en-US" sz="1800">
                            <a:latin typeface="Cambria Math" charset="0"/>
                          </a:rPr>
                          <m:t>L</m:t>
                        </m:r>
                      </m:e>
                      <m:sub>
                        <m:r>
                          <a:rPr lang="en-US" sz="1800" i="1">
                            <a:latin typeface="Cambria Math" charset="0"/>
                          </a:rPr>
                          <m:t>2</m:t>
                        </m:r>
                      </m:sub>
                    </m:sSub>
                  </m:oMath>
                </a14:m>
                <a:r>
                  <a:rPr lang="zh-CN" altLang="en-US" sz="1800" dirty="0"/>
                  <a:t>模型预测结果得到最后结论，这样还可以降低错误率</a:t>
                </a:r>
                <a:r>
                  <a:rPr lang="zh-CN" altLang="en-US" sz="1800" dirty="0" smtClean="0"/>
                  <a:t>。</a:t>
                </a:r>
                <a:endParaRPr lang="en-US" altLang="zh-CN" sz="1800" dirty="0" smtClean="0"/>
              </a:p>
              <a:p>
                <a:pPr>
                  <a:lnSpc>
                    <a:spcPct val="150000"/>
                  </a:lnSpc>
                </a:pPr>
                <a:r>
                  <a:rPr lang="zh-CN" altLang="en-US" sz="1800" dirty="0" smtClean="0"/>
                  <a:t>两者</a:t>
                </a:r>
                <a:r>
                  <a:rPr lang="zh-CN" altLang="en-US" sz="1800" dirty="0"/>
                  <a:t>间的主要区别在于协作训练对样本的特征属性有假设，即要求样本中的两个学习器针对天然可分的特征进行学习，即两类特征要有差异</a:t>
                </a:r>
                <a:r>
                  <a:rPr lang="zh-CN" altLang="en-US" sz="1800" dirty="0" smtClean="0"/>
                  <a:t>。</a:t>
                </a:r>
                <a:endParaRPr lang="en-US" altLang="zh-CN" sz="1800" dirty="0" smtClean="0"/>
              </a:p>
              <a:p>
                <a:pPr>
                  <a:lnSpc>
                    <a:spcPct val="150000"/>
                  </a:lnSpc>
                </a:pPr>
                <a:r>
                  <a:rPr lang="zh-CN" altLang="en-US" sz="1800" dirty="0" smtClean="0"/>
                  <a:t>另外</a:t>
                </a:r>
                <a:r>
                  <a:rPr lang="zh-CN" altLang="en-US" sz="1800" dirty="0"/>
                  <a:t>，对偶学习中的两个任务是相对立的不同任务</a:t>
                </a:r>
                <a:r>
                  <a:rPr lang="zh-CN" altLang="en-US" sz="1800" dirty="0" smtClean="0"/>
                  <a:t>。</a:t>
                </a:r>
                <a:endParaRPr lang="en-US" sz="1800" dirty="0"/>
              </a:p>
            </p:txBody>
          </p:sp>
        </mc:Choice>
        <mc:Fallback xmlns="">
          <p:sp>
            <p:nvSpPr>
              <p:cNvPr id="12" name="矩形 3"/>
              <p:cNvSpPr>
                <a:spLocks noRot="1" noChangeAspect="1" noMove="1" noResize="1" noEditPoints="1" noAdjustHandles="1" noChangeArrowheads="1" noChangeShapeType="1" noTextEdit="1"/>
              </p:cNvSpPr>
              <p:nvPr/>
            </p:nvSpPr>
            <p:spPr bwMode="auto">
              <a:xfrm>
                <a:off x="596900" y="1000471"/>
                <a:ext cx="8045450" cy="2233175"/>
              </a:xfrm>
              <a:prstGeom prst="rect">
                <a:avLst/>
              </a:prstGeom>
              <a:blipFill rotWithShape="0">
                <a:blip r:embed="rId2"/>
                <a:stretch>
                  <a:fillRect l="-530" b="-273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19372604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240471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dirty="0"/>
              <a:t>对偶学习的扩展应用</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419501" y="1501969"/>
            <a:ext cx="3121437" cy="263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lnSpc>
                <a:spcPct val="150000"/>
              </a:lnSpc>
              <a:buNone/>
            </a:pPr>
            <a:r>
              <a:rPr lang="zh-CN" altLang="en-US" sz="1600" dirty="0" smtClean="0"/>
              <a:t>与</a:t>
            </a:r>
            <a:r>
              <a:rPr lang="en-US" sz="1600" dirty="0"/>
              <a:t>GAN</a:t>
            </a:r>
            <a:r>
              <a:rPr lang="zh-CN" altLang="en-US" sz="1600" dirty="0"/>
              <a:t>结合形成对偶学习生成对抗网络</a:t>
            </a:r>
            <a:r>
              <a:rPr lang="en-US" sz="1600" dirty="0"/>
              <a:t>(</a:t>
            </a:r>
            <a:r>
              <a:rPr lang="en-US" sz="1600" dirty="0" err="1"/>
              <a:t>DualGAN</a:t>
            </a:r>
            <a:r>
              <a:rPr lang="en-US" sz="1600" dirty="0"/>
              <a:t>),</a:t>
            </a:r>
            <a:r>
              <a:rPr lang="zh-CN" altLang="en-US" sz="1600" dirty="0"/>
              <a:t>把图像处理看成是“图片翻译”问题，将基本的</a:t>
            </a:r>
            <a:r>
              <a:rPr lang="en-US" sz="1600" dirty="0"/>
              <a:t>GAN</a:t>
            </a:r>
            <a:r>
              <a:rPr lang="zh-CN" altLang="en-US" sz="1600" dirty="0"/>
              <a:t>再进一步扩展为两个相互耦合的的</a:t>
            </a:r>
            <a:r>
              <a:rPr lang="en-US" sz="1600" dirty="0"/>
              <a:t>GAN</a:t>
            </a:r>
            <a:r>
              <a:rPr lang="zh-CN" altLang="en-US" sz="1600" dirty="0"/>
              <a:t>，可以实现图片与油画互相转换、图片与素描互转等效果。</a:t>
            </a:r>
            <a:endParaRPr lang="en-US" sz="1600" dirty="0"/>
          </a:p>
        </p:txBody>
      </p:sp>
      <p:pic>
        <p:nvPicPr>
          <p:cNvPr id="2" name="Picture 1"/>
          <p:cNvPicPr>
            <a:picLocks noChangeAspect="1"/>
          </p:cNvPicPr>
          <p:nvPr/>
        </p:nvPicPr>
        <p:blipFill>
          <a:blip r:embed="rId2"/>
          <a:stretch>
            <a:fillRect/>
          </a:stretch>
        </p:blipFill>
        <p:spPr>
          <a:xfrm>
            <a:off x="6362347" y="2542097"/>
            <a:ext cx="2260124" cy="1983583"/>
          </a:xfrm>
          <a:prstGeom prst="rect">
            <a:avLst/>
          </a:prstGeom>
        </p:spPr>
      </p:pic>
      <p:pic>
        <p:nvPicPr>
          <p:cNvPr id="3" name="Picture 2"/>
          <p:cNvPicPr>
            <a:picLocks noChangeAspect="1"/>
          </p:cNvPicPr>
          <p:nvPr/>
        </p:nvPicPr>
        <p:blipFill>
          <a:blip r:embed="rId3"/>
          <a:stretch>
            <a:fillRect/>
          </a:stretch>
        </p:blipFill>
        <p:spPr>
          <a:xfrm>
            <a:off x="3847747" y="2521566"/>
            <a:ext cx="2286000" cy="2024643"/>
          </a:xfrm>
          <a:prstGeom prst="rect">
            <a:avLst/>
          </a:prstGeom>
        </p:spPr>
      </p:pic>
      <p:sp>
        <p:nvSpPr>
          <p:cNvPr id="4" name="Rectangle 3"/>
          <p:cNvSpPr/>
          <p:nvPr/>
        </p:nvSpPr>
        <p:spPr>
          <a:xfrm>
            <a:off x="6440556" y="4502618"/>
            <a:ext cx="2694969" cy="230832"/>
          </a:xfrm>
          <a:prstGeom prst="rect">
            <a:avLst/>
          </a:prstGeom>
        </p:spPr>
        <p:txBody>
          <a:bodyPr wrap="none">
            <a:spAutoFit/>
          </a:bodyPr>
          <a:lstStyle/>
          <a:p>
            <a:r>
              <a:rPr lang="en-US" altLang="zh-CN" sz="900" smtClean="0"/>
              <a:t>Reference:</a:t>
            </a:r>
            <a:r>
              <a:rPr lang="en-US" sz="900" smtClean="0"/>
              <a:t>https</a:t>
            </a:r>
            <a:r>
              <a:rPr lang="en-US" sz="900" dirty="0"/>
              <a:t>://</a:t>
            </a:r>
            <a:r>
              <a:rPr lang="en-US" sz="900" dirty="0" err="1"/>
              <a:t>github.com</a:t>
            </a:r>
            <a:r>
              <a:rPr lang="en-US" sz="900" dirty="0"/>
              <a:t>/duxingren14/</a:t>
            </a:r>
            <a:r>
              <a:rPr lang="en-US" sz="900" dirty="0" err="1"/>
              <a:t>DualGAN</a:t>
            </a:r>
            <a:endParaRPr lang="en-US" sz="900" dirty="0"/>
          </a:p>
        </p:txBody>
      </p:sp>
      <p:pic>
        <p:nvPicPr>
          <p:cNvPr id="5" name="Picture 4"/>
          <p:cNvPicPr>
            <a:picLocks noChangeAspect="1"/>
          </p:cNvPicPr>
          <p:nvPr/>
        </p:nvPicPr>
        <p:blipFill>
          <a:blip r:embed="rId4"/>
          <a:stretch>
            <a:fillRect/>
          </a:stretch>
        </p:blipFill>
        <p:spPr>
          <a:xfrm>
            <a:off x="4351219" y="964097"/>
            <a:ext cx="4291132" cy="1431974"/>
          </a:xfrm>
          <a:prstGeom prst="rect">
            <a:avLst/>
          </a:prstGeom>
        </p:spPr>
      </p:pic>
    </p:spTree>
    <p:extLst>
      <p:ext uri="{BB962C8B-B14F-4D97-AF65-F5344CB8AC3E}">
        <p14:creationId xmlns:p14="http://schemas.microsoft.com/office/powerpoint/2010/main" val="19925769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BIRCH</a:t>
            </a:r>
            <a:r>
              <a:rPr lang="zh-CN" altLang="en-US" dirty="0" smtClean="0"/>
              <a:t>聚类算法</a:t>
            </a:r>
            <a:endParaRPr lang="en-US" dirty="0"/>
          </a:p>
        </p:txBody>
      </p:sp>
    </p:spTree>
    <p:extLst>
      <p:ext uri="{BB962C8B-B14F-4D97-AF65-F5344CB8AC3E}">
        <p14:creationId xmlns:p14="http://schemas.microsoft.com/office/powerpoint/2010/main" val="1206723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96900" y="430213"/>
            <a:ext cx="140811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5123" name="TextBox 5"/>
          <p:cNvSpPr txBox="1">
            <a:spLocks noChangeArrowheads="1"/>
          </p:cNvSpPr>
          <p:nvPr/>
        </p:nvSpPr>
        <p:spPr bwMode="auto">
          <a:xfrm>
            <a:off x="608012" y="430213"/>
            <a:ext cx="2473117" cy="461665"/>
          </a:xfrm>
          <a:prstGeom prst="rect">
            <a:avLst/>
          </a:prstGeom>
          <a:solidFill>
            <a:srgbClr val="FF6600"/>
          </a:solidFill>
          <a:ln>
            <a:noFill/>
          </a:ln>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zh-CN" altLang="en-US" sz="2400" dirty="0" smtClean="0">
                <a:solidFill>
                  <a:schemeClr val="bg1"/>
                </a:solidFill>
                <a:latin typeface="微软雅黑" panose="020B0503020204020204" pitchFamily="34" charset="-122"/>
                <a:ea typeface="微软雅黑" panose="020B0503020204020204" pitchFamily="34" charset="-122"/>
              </a:rPr>
              <a:t>基于层次聚类</a:t>
            </a:r>
            <a:endParaRPr kumimoji="0"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13" name="直接连接符 13"/>
          <p:cNvCxnSpPr/>
          <p:nvPr/>
        </p:nvCxnSpPr>
        <p:spPr>
          <a:xfrm>
            <a:off x="1387475" y="846138"/>
            <a:ext cx="7254875"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2" name="矩形 3"/>
          <p:cNvSpPr>
            <a:spLocks noChangeArrowheads="1"/>
          </p:cNvSpPr>
          <p:nvPr/>
        </p:nvSpPr>
        <p:spPr bwMode="auto">
          <a:xfrm>
            <a:off x="596899" y="1000471"/>
            <a:ext cx="8348317"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zh-CN" sz="1800" dirty="0" smtClean="0">
                <a:solidFill>
                  <a:srgbClr val="000000"/>
                </a:solidFill>
              </a:rPr>
              <a:t>核心</a:t>
            </a:r>
            <a:r>
              <a:rPr lang="zh-CN" altLang="zh-CN" sz="1800" dirty="0">
                <a:solidFill>
                  <a:srgbClr val="000000"/>
                </a:solidFill>
              </a:rPr>
              <a:t>思想就是通过对数据集按照</a:t>
            </a:r>
            <a:r>
              <a:rPr lang="zh-CN" altLang="zh-CN" sz="1800" dirty="0">
                <a:solidFill>
                  <a:srgbClr val="FF0000"/>
                </a:solidFill>
              </a:rPr>
              <a:t>层次</a:t>
            </a:r>
            <a:r>
              <a:rPr lang="zh-CN" altLang="zh-CN" sz="1800" dirty="0">
                <a:solidFill>
                  <a:srgbClr val="000000"/>
                </a:solidFill>
              </a:rPr>
              <a:t>，把数据划分到不同层的簇，从而形成一个树形的聚类结构</a:t>
            </a:r>
            <a:r>
              <a:rPr lang="zh-CN" altLang="zh-CN" sz="1800" dirty="0" smtClean="0">
                <a:solidFill>
                  <a:srgbClr val="000000"/>
                </a:solidFill>
              </a:rPr>
              <a:t>。</a:t>
            </a:r>
            <a:endParaRPr lang="en-US" altLang="zh-CN" sz="1800" dirty="0" smtClean="0">
              <a:solidFill>
                <a:srgbClr val="000000"/>
              </a:solidFill>
            </a:endParaRPr>
          </a:p>
          <a:p>
            <a:r>
              <a:rPr lang="zh-CN" altLang="zh-CN" sz="1800" dirty="0" smtClean="0">
                <a:solidFill>
                  <a:srgbClr val="000000"/>
                </a:solidFill>
              </a:rPr>
              <a:t>层次</a:t>
            </a:r>
            <a:r>
              <a:rPr lang="zh-CN" altLang="zh-CN" sz="1800" dirty="0">
                <a:solidFill>
                  <a:srgbClr val="000000"/>
                </a:solidFill>
              </a:rPr>
              <a:t>聚类算法可以揭示数据的分层结构，在树形结构上不同层次进行划分，可以得到</a:t>
            </a:r>
            <a:r>
              <a:rPr lang="zh-CN" altLang="zh-CN" sz="1800" dirty="0">
                <a:solidFill>
                  <a:srgbClr val="FF0000"/>
                </a:solidFill>
              </a:rPr>
              <a:t>不同粒度</a:t>
            </a:r>
            <a:r>
              <a:rPr lang="zh-CN" altLang="zh-CN" sz="1800" dirty="0">
                <a:solidFill>
                  <a:srgbClr val="000000"/>
                </a:solidFill>
              </a:rPr>
              <a:t>的聚类结果</a:t>
            </a:r>
            <a:r>
              <a:rPr lang="zh-CN" altLang="zh-CN" sz="1800" dirty="0" smtClean="0">
                <a:solidFill>
                  <a:srgbClr val="000000"/>
                </a:solidFill>
              </a:rPr>
              <a:t>。</a:t>
            </a:r>
            <a:endParaRPr lang="en-US" altLang="zh-CN" sz="1800" dirty="0" smtClean="0">
              <a:solidFill>
                <a:srgbClr val="000000"/>
              </a:solidFill>
            </a:endParaRPr>
          </a:p>
          <a:p>
            <a:r>
              <a:rPr lang="zh-CN" altLang="zh-CN" sz="1800" dirty="0" smtClean="0">
                <a:solidFill>
                  <a:srgbClr val="000000"/>
                </a:solidFill>
              </a:rPr>
              <a:t>按照</a:t>
            </a:r>
            <a:r>
              <a:rPr lang="zh-CN" altLang="zh-CN" sz="1800" dirty="0">
                <a:solidFill>
                  <a:srgbClr val="000000"/>
                </a:solidFill>
              </a:rPr>
              <a:t>层次聚类的过程分为自底向上的聚合聚类和自顶向下的分裂聚类。聚合聚类以</a:t>
            </a:r>
            <a:r>
              <a:rPr lang="en-US" altLang="zh-CN" sz="1800" dirty="0">
                <a:solidFill>
                  <a:srgbClr val="000000"/>
                </a:solidFill>
              </a:rPr>
              <a:t>AGNES</a:t>
            </a:r>
            <a:r>
              <a:rPr lang="zh-CN" altLang="zh-CN" sz="1800" dirty="0">
                <a:solidFill>
                  <a:srgbClr val="000000"/>
                </a:solidFill>
              </a:rPr>
              <a:t>、</a:t>
            </a:r>
            <a:r>
              <a:rPr lang="en-US" altLang="zh-CN" sz="1800" dirty="0">
                <a:solidFill>
                  <a:srgbClr val="000000"/>
                </a:solidFill>
              </a:rPr>
              <a:t>BIRCH</a:t>
            </a:r>
            <a:r>
              <a:rPr lang="zh-CN" altLang="zh-CN" sz="1800" dirty="0">
                <a:solidFill>
                  <a:srgbClr val="000000"/>
                </a:solidFill>
              </a:rPr>
              <a:t>、</a:t>
            </a:r>
            <a:r>
              <a:rPr lang="en-US" altLang="zh-CN" sz="1800" dirty="0">
                <a:solidFill>
                  <a:srgbClr val="000000"/>
                </a:solidFill>
              </a:rPr>
              <a:t>ROCK</a:t>
            </a:r>
            <a:r>
              <a:rPr lang="zh-CN" altLang="zh-CN" sz="1800" dirty="0">
                <a:solidFill>
                  <a:srgbClr val="000000"/>
                </a:solidFill>
              </a:rPr>
              <a:t>等算法为代表，分裂聚类以</a:t>
            </a:r>
            <a:r>
              <a:rPr lang="en-US" altLang="zh-CN" sz="1800" dirty="0">
                <a:solidFill>
                  <a:srgbClr val="000000"/>
                </a:solidFill>
              </a:rPr>
              <a:t>DIANA</a:t>
            </a:r>
            <a:r>
              <a:rPr lang="zh-CN" altLang="zh-CN" sz="1800" dirty="0">
                <a:solidFill>
                  <a:srgbClr val="000000"/>
                </a:solidFill>
              </a:rPr>
              <a:t>算法为代表。</a:t>
            </a:r>
          </a:p>
          <a:p>
            <a:r>
              <a:rPr lang="zh-CN" altLang="zh-CN" sz="1800" dirty="0">
                <a:solidFill>
                  <a:srgbClr val="000000"/>
                </a:solidFill>
              </a:rPr>
              <a:t>自底向上的聚合聚类将每个样本看作一个簇，初始状态下簇的数目等于样本的数目，然后根据算法的规则对样本进行合并，直到满足算法的终止条件</a:t>
            </a:r>
            <a:r>
              <a:rPr lang="zh-CN" altLang="zh-CN" sz="1800" dirty="0" smtClean="0">
                <a:solidFill>
                  <a:srgbClr val="000000"/>
                </a:solidFill>
              </a:rPr>
              <a:t>。</a:t>
            </a:r>
            <a:endParaRPr lang="en-US" altLang="zh-CN" sz="1800" dirty="0" smtClean="0">
              <a:solidFill>
                <a:srgbClr val="000000"/>
              </a:solidFill>
            </a:endParaRPr>
          </a:p>
          <a:p>
            <a:r>
              <a:rPr lang="zh-CN" altLang="zh-CN" sz="1800" dirty="0" smtClean="0">
                <a:solidFill>
                  <a:srgbClr val="000000"/>
                </a:solidFill>
              </a:rPr>
              <a:t>自</a:t>
            </a:r>
            <a:r>
              <a:rPr lang="zh-CN" altLang="zh-CN" sz="1800" dirty="0">
                <a:solidFill>
                  <a:srgbClr val="000000"/>
                </a:solidFill>
              </a:rPr>
              <a:t>顶向下的分裂聚类先将所有样本看作属于同一个簇，然后逐渐分裂成更小的簇，直到满足算法终止条件为止</a:t>
            </a:r>
            <a:r>
              <a:rPr lang="zh-CN" altLang="zh-CN" sz="1800" dirty="0" smtClean="0">
                <a:solidFill>
                  <a:srgbClr val="000000"/>
                </a:solidFill>
              </a:rPr>
              <a:t>。</a:t>
            </a:r>
            <a:endParaRPr lang="en-US" altLang="zh-CN" sz="1800" dirty="0" smtClean="0">
              <a:solidFill>
                <a:srgbClr val="000000"/>
              </a:solidFill>
            </a:endParaRPr>
          </a:p>
          <a:p>
            <a:r>
              <a:rPr lang="zh-CN" altLang="zh-CN" sz="1800" dirty="0" smtClean="0">
                <a:solidFill>
                  <a:srgbClr val="000000"/>
                </a:solidFill>
              </a:rPr>
              <a:t>目前</a:t>
            </a:r>
            <a:r>
              <a:rPr lang="zh-CN" altLang="zh-CN" sz="1800" dirty="0">
                <a:solidFill>
                  <a:srgbClr val="000000"/>
                </a:solidFill>
              </a:rPr>
              <a:t>大多数是自底向上的聚合聚类，自顶向下的分裂聚类比较少</a:t>
            </a:r>
            <a:endParaRPr lang="en-US" altLang="zh-CN" sz="1800" dirty="0">
              <a:solidFill>
                <a:srgbClr val="000000"/>
              </a:solidFill>
            </a:endParaRPr>
          </a:p>
        </p:txBody>
      </p:sp>
    </p:spTree>
    <p:extLst>
      <p:ext uri="{BB962C8B-B14F-4D97-AF65-F5344CB8AC3E}">
        <p14:creationId xmlns:p14="http://schemas.microsoft.com/office/powerpoint/2010/main" val="702303671"/>
      </p:ext>
    </p:extLst>
  </p:cSld>
  <p:clrMapOvr>
    <a:masterClrMapping/>
  </p:clrMapOvr>
  <p:transition spd="slow">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smtClean="0"/>
              <a:t>BIRCH</a:t>
            </a:r>
            <a:r>
              <a:rPr lang="zh-CN" altLang="en-US" dirty="0" smtClean="0"/>
              <a:t>聚类</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3"/>
              <p:cNvSpPr>
                <a:spLocks noChangeArrowheads="1"/>
              </p:cNvSpPr>
              <p:nvPr/>
            </p:nvSpPr>
            <p:spPr bwMode="auto">
              <a:xfrm>
                <a:off x="596900" y="1000471"/>
                <a:ext cx="8045450" cy="379796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lvl="0"/>
                <a:r>
                  <a:rPr lang="en-US" altLang="zh-CN" sz="1800" dirty="0" smtClean="0">
                    <a:solidFill>
                      <a:srgbClr val="000000"/>
                    </a:solidFill>
                  </a:rPr>
                  <a:t>BIRCH</a:t>
                </a:r>
                <a:r>
                  <a:rPr lang="zh-CN" altLang="zh-CN" sz="1800" dirty="0">
                    <a:solidFill>
                      <a:srgbClr val="000000"/>
                    </a:solidFill>
                  </a:rPr>
                  <a:t>（</a:t>
                </a:r>
                <a:r>
                  <a:rPr lang="en-US" altLang="zh-CN" sz="1800" dirty="0">
                    <a:solidFill>
                      <a:srgbClr val="000000"/>
                    </a:solidFill>
                  </a:rPr>
                  <a:t>Balanced Iterative Reducing and Clustering using Hierarchies</a:t>
                </a:r>
                <a:r>
                  <a:rPr lang="zh-CN" altLang="zh-CN" sz="1800" dirty="0">
                    <a:solidFill>
                      <a:srgbClr val="000000"/>
                    </a:solidFill>
                  </a:rPr>
                  <a:t>）算法的全称是：利用</a:t>
                </a:r>
                <a:r>
                  <a:rPr lang="zh-CN" altLang="zh-CN" sz="1800" dirty="0">
                    <a:solidFill>
                      <a:srgbClr val="FF0000"/>
                    </a:solidFill>
                  </a:rPr>
                  <a:t>层次方法</a:t>
                </a:r>
                <a:r>
                  <a:rPr lang="zh-CN" altLang="zh-CN" sz="1800" dirty="0">
                    <a:solidFill>
                      <a:srgbClr val="000000"/>
                    </a:solidFill>
                  </a:rPr>
                  <a:t>的</a:t>
                </a:r>
                <a:r>
                  <a:rPr lang="zh-CN" altLang="zh-CN" sz="1800" dirty="0">
                    <a:solidFill>
                      <a:srgbClr val="FF0000"/>
                    </a:solidFill>
                  </a:rPr>
                  <a:t>平衡迭代</a:t>
                </a:r>
                <a:r>
                  <a:rPr lang="zh-CN" altLang="zh-CN" sz="1800" dirty="0">
                    <a:solidFill>
                      <a:srgbClr val="000000"/>
                    </a:solidFill>
                  </a:rPr>
                  <a:t>规约和聚类</a:t>
                </a:r>
                <a:endParaRPr lang="en-US" altLang="zh-CN" sz="1800" dirty="0">
                  <a:solidFill>
                    <a:srgbClr val="000000"/>
                  </a:solidFill>
                </a:endParaRPr>
              </a:p>
              <a:p>
                <a:pPr lvl="0"/>
                <a14:m>
                  <m:oMath xmlns:m="http://schemas.openxmlformats.org/officeDocument/2006/math">
                    <m:r>
                      <a:rPr lang="en-US" altLang="zh-CN" sz="1800">
                        <a:solidFill>
                          <a:srgbClr val="000000"/>
                        </a:solidFill>
                        <a:latin typeface="Cambria Math" panose="02040503050406030204" pitchFamily="18" charset="0"/>
                      </a:rPr>
                      <m:t>𝑘</m:t>
                    </m:r>
                  </m:oMath>
                </a14:m>
                <a:r>
                  <a:rPr lang="en-US" altLang="zh-CN" sz="1800" dirty="0">
                    <a:solidFill>
                      <a:srgbClr val="000000"/>
                    </a:solidFill>
                  </a:rPr>
                  <a:t>-</a:t>
                </a:r>
                <a:r>
                  <a:rPr lang="zh-CN" altLang="zh-CN" sz="1800" dirty="0" smtClean="0">
                    <a:solidFill>
                      <a:srgbClr val="000000"/>
                    </a:solidFill>
                  </a:rPr>
                  <a:t>均值需要</a:t>
                </a:r>
                <a:r>
                  <a:rPr lang="zh-CN" altLang="zh-CN" sz="1800" dirty="0">
                    <a:solidFill>
                      <a:srgbClr val="000000"/>
                    </a:solidFill>
                  </a:rPr>
                  <a:t>人工确定</a:t>
                </a:r>
                <a14:m>
                  <m:oMath xmlns:m="http://schemas.openxmlformats.org/officeDocument/2006/math">
                    <m:r>
                      <a:rPr lang="en-US" altLang="zh-CN" sz="1800">
                        <a:solidFill>
                          <a:srgbClr val="000000"/>
                        </a:solidFill>
                        <a:latin typeface="Cambria Math" panose="02040503050406030204" pitchFamily="18" charset="0"/>
                      </a:rPr>
                      <m:t>𝑘</m:t>
                    </m:r>
                  </m:oMath>
                </a14:m>
                <a:r>
                  <a:rPr lang="zh-CN" altLang="zh-CN" sz="1800" dirty="0">
                    <a:solidFill>
                      <a:srgbClr val="000000"/>
                    </a:solidFill>
                  </a:rPr>
                  <a:t>值，且</a:t>
                </a:r>
                <a14:m>
                  <m:oMath xmlns:m="http://schemas.openxmlformats.org/officeDocument/2006/math">
                    <m:r>
                      <a:rPr lang="en-US" altLang="zh-CN" sz="1800">
                        <a:solidFill>
                          <a:srgbClr val="000000"/>
                        </a:solidFill>
                        <a:latin typeface="Cambria Math" panose="02040503050406030204" pitchFamily="18" charset="0"/>
                      </a:rPr>
                      <m:t>𝑘</m:t>
                    </m:r>
                  </m:oMath>
                </a14:m>
                <a:r>
                  <a:rPr lang="zh-CN" altLang="zh-CN" sz="1800" dirty="0">
                    <a:solidFill>
                      <a:srgbClr val="000000"/>
                    </a:solidFill>
                  </a:rPr>
                  <a:t>值的选取对于聚类结果影响较</a:t>
                </a:r>
                <a:r>
                  <a:rPr lang="zh-CN" altLang="zh-CN" sz="1800" dirty="0" smtClean="0">
                    <a:solidFill>
                      <a:srgbClr val="000000"/>
                    </a:solidFill>
                  </a:rPr>
                  <a:t>大。</a:t>
                </a:r>
                <a:r>
                  <a:rPr lang="en-US" altLang="zh-CN" sz="1800" dirty="0">
                    <a:solidFill>
                      <a:srgbClr val="000000"/>
                    </a:solidFill>
                  </a:rPr>
                  <a:t>BIRCH</a:t>
                </a:r>
                <a:r>
                  <a:rPr lang="zh-CN" altLang="zh-CN" sz="1800" dirty="0">
                    <a:solidFill>
                      <a:srgbClr val="000000"/>
                    </a:solidFill>
                  </a:rPr>
                  <a:t>算法的</a:t>
                </a:r>
                <a14:m>
                  <m:oMath xmlns:m="http://schemas.openxmlformats.org/officeDocument/2006/math">
                    <m:r>
                      <a:rPr lang="en-US" altLang="zh-CN" sz="1800" smtClean="0">
                        <a:solidFill>
                          <a:srgbClr val="FF0000"/>
                        </a:solidFill>
                        <a:latin typeface="Cambria Math" panose="02040503050406030204" pitchFamily="18" charset="0"/>
                      </a:rPr>
                      <m:t>𝑘</m:t>
                    </m:r>
                  </m:oMath>
                </a14:m>
                <a:r>
                  <a:rPr lang="zh-CN" altLang="zh-CN" sz="1800" dirty="0">
                    <a:solidFill>
                      <a:srgbClr val="FF0000"/>
                    </a:solidFill>
                  </a:rPr>
                  <a:t>值设定是可</a:t>
                </a:r>
                <a:r>
                  <a:rPr lang="zh-CN" altLang="zh-CN" sz="1800" dirty="0" smtClean="0">
                    <a:solidFill>
                      <a:srgbClr val="FF0000"/>
                    </a:solidFill>
                  </a:rPr>
                  <a:t>选</a:t>
                </a:r>
                <a:r>
                  <a:rPr lang="zh-CN" altLang="zh-CN" sz="1800" dirty="0" smtClean="0">
                    <a:solidFill>
                      <a:srgbClr val="000000"/>
                    </a:solidFill>
                  </a:rPr>
                  <a:t>的</a:t>
                </a:r>
                <a:r>
                  <a:rPr lang="zh-CN" altLang="zh-CN" sz="1800" dirty="0">
                    <a:solidFill>
                      <a:srgbClr val="000000"/>
                    </a:solidFill>
                  </a:rPr>
                  <a:t>，默认情况下不</a:t>
                </a:r>
                <a:r>
                  <a:rPr lang="zh-CN" altLang="zh-CN" sz="1800" dirty="0" smtClean="0">
                    <a:solidFill>
                      <a:srgbClr val="000000"/>
                    </a:solidFill>
                  </a:rPr>
                  <a:t>需要</a:t>
                </a:r>
                <a:r>
                  <a:rPr lang="zh-CN" altLang="en-US" sz="1800" dirty="0" smtClean="0">
                    <a:solidFill>
                      <a:srgbClr val="000000"/>
                    </a:solidFill>
                  </a:rPr>
                  <a:t>设置</a:t>
                </a:r>
                <a:r>
                  <a:rPr lang="zh-CN" altLang="zh-CN" sz="1800" dirty="0" smtClean="0">
                    <a:solidFill>
                      <a:srgbClr val="000000"/>
                    </a:solidFill>
                  </a:rPr>
                  <a:t>。</a:t>
                </a:r>
                <a:endParaRPr lang="en-US" altLang="zh-CN" sz="1800" dirty="0" smtClean="0">
                  <a:solidFill>
                    <a:srgbClr val="000000"/>
                  </a:solidFill>
                </a:endParaRPr>
              </a:p>
              <a:p>
                <a:pPr lvl="0"/>
                <a:r>
                  <a:rPr lang="en-US" altLang="zh-CN" sz="1800" dirty="0" smtClean="0">
                    <a:solidFill>
                      <a:srgbClr val="000000"/>
                    </a:solidFill>
                  </a:rPr>
                  <a:t>BIRCH</a:t>
                </a:r>
                <a:r>
                  <a:rPr lang="zh-CN" altLang="zh-CN" sz="1800" dirty="0">
                    <a:solidFill>
                      <a:srgbClr val="000000"/>
                    </a:solidFill>
                  </a:rPr>
                  <a:t>算法只需要对数据集</a:t>
                </a:r>
                <a:r>
                  <a:rPr lang="zh-CN" altLang="zh-CN" sz="1800" dirty="0">
                    <a:solidFill>
                      <a:srgbClr val="FF0000"/>
                    </a:solidFill>
                  </a:rPr>
                  <a:t>扫描一次</a:t>
                </a:r>
                <a:r>
                  <a:rPr lang="zh-CN" altLang="zh-CN" sz="1800" dirty="0">
                    <a:solidFill>
                      <a:srgbClr val="000000"/>
                    </a:solidFill>
                  </a:rPr>
                  <a:t>就</a:t>
                </a:r>
                <a:r>
                  <a:rPr lang="zh-CN" altLang="zh-CN" sz="1800" dirty="0" smtClean="0">
                    <a:solidFill>
                      <a:srgbClr val="000000"/>
                    </a:solidFill>
                  </a:rPr>
                  <a:t>可得出</a:t>
                </a:r>
                <a:r>
                  <a:rPr lang="zh-CN" altLang="zh-CN" sz="1800" dirty="0">
                    <a:solidFill>
                      <a:srgbClr val="000000"/>
                    </a:solidFill>
                  </a:rPr>
                  <a:t>聚类结果</a:t>
                </a:r>
                <a:r>
                  <a:rPr lang="zh-CN" altLang="zh-CN" sz="1800" dirty="0" smtClean="0">
                    <a:solidFill>
                      <a:srgbClr val="000000"/>
                    </a:solidFill>
                  </a:rPr>
                  <a:t>，在</a:t>
                </a:r>
                <a:r>
                  <a:rPr lang="zh-CN" altLang="zh-CN" sz="1800" dirty="0">
                    <a:solidFill>
                      <a:srgbClr val="000000"/>
                    </a:solidFill>
                  </a:rPr>
                  <a:t>大规模数据集情况下速度快</a:t>
                </a:r>
                <a:endParaRPr lang="en-US" altLang="zh-CN" sz="1800" dirty="0">
                  <a:solidFill>
                    <a:srgbClr val="000000"/>
                  </a:solidFill>
                </a:endParaRPr>
              </a:p>
              <a:p>
                <a:pPr lvl="0"/>
                <a:r>
                  <a:rPr lang="en-US" altLang="zh-CN" sz="1800" dirty="0">
                    <a:solidFill>
                      <a:srgbClr val="000000"/>
                    </a:solidFill>
                  </a:rPr>
                  <a:t>BIRCH</a:t>
                </a:r>
                <a:r>
                  <a:rPr lang="zh-CN" altLang="zh-CN" sz="1800" dirty="0">
                    <a:solidFill>
                      <a:srgbClr val="000000"/>
                    </a:solidFill>
                  </a:rPr>
                  <a:t>算法的核心就是构建一个聚类特征树（</a:t>
                </a:r>
                <a:r>
                  <a:rPr lang="en-US" altLang="zh-CN" sz="1800" dirty="0">
                    <a:solidFill>
                      <a:srgbClr val="000000"/>
                    </a:solidFill>
                  </a:rPr>
                  <a:t>Clustering Feature Tree</a:t>
                </a:r>
                <a:r>
                  <a:rPr lang="zh-CN" altLang="zh-CN" sz="1800" dirty="0">
                    <a:solidFill>
                      <a:srgbClr val="000000"/>
                    </a:solidFill>
                  </a:rPr>
                  <a:t>，</a:t>
                </a:r>
                <a:r>
                  <a:rPr lang="en-US" altLang="zh-CN" sz="1800" dirty="0">
                    <a:solidFill>
                      <a:srgbClr val="000000"/>
                    </a:solidFill>
                  </a:rPr>
                  <a:t>CF-Tree</a:t>
                </a:r>
                <a:r>
                  <a:rPr lang="zh-CN" altLang="zh-CN" sz="1800" dirty="0">
                    <a:solidFill>
                      <a:srgbClr val="000000"/>
                    </a:solidFill>
                  </a:rPr>
                  <a:t>），聚类特征树的每一个节点都是由</a:t>
                </a:r>
                <a:r>
                  <a:rPr lang="zh-CN" altLang="zh-CN" sz="1800" dirty="0">
                    <a:solidFill>
                      <a:srgbClr val="FF0000"/>
                    </a:solidFill>
                  </a:rPr>
                  <a:t>若干个聚类特征</a:t>
                </a:r>
                <a:r>
                  <a:rPr lang="zh-CN" altLang="zh-CN" sz="1800" dirty="0">
                    <a:solidFill>
                      <a:srgbClr val="000000"/>
                    </a:solidFill>
                  </a:rPr>
                  <a:t>（</a:t>
                </a:r>
                <a14:m>
                  <m:oMath xmlns:m="http://schemas.openxmlformats.org/officeDocument/2006/math">
                    <m:r>
                      <a:rPr lang="en-US" altLang="zh-CN" sz="1800">
                        <a:solidFill>
                          <a:srgbClr val="000000"/>
                        </a:solidFill>
                        <a:latin typeface="Cambria Math" panose="02040503050406030204" pitchFamily="18" charset="0"/>
                      </a:rPr>
                      <m:t>𝐶𝐹</m:t>
                    </m:r>
                  </m:oMath>
                </a14:m>
                <a:r>
                  <a:rPr lang="zh-CN" altLang="zh-CN" sz="1800" dirty="0">
                    <a:solidFill>
                      <a:srgbClr val="000000"/>
                    </a:solidFill>
                  </a:rPr>
                  <a:t>）组成的</a:t>
                </a:r>
                <a:endParaRPr lang="en-US" altLang="zh-CN" sz="1800" dirty="0">
                  <a:solidFill>
                    <a:srgbClr val="000000"/>
                  </a:solidFill>
                </a:endParaRPr>
              </a:p>
              <a:p>
                <a:pPr lvl="0"/>
                <a:r>
                  <a:rPr lang="en-US" altLang="zh-CN" sz="1800" dirty="0">
                    <a:solidFill>
                      <a:srgbClr val="000000"/>
                    </a:solidFill>
                  </a:rPr>
                  <a:t>CF-Tree</a:t>
                </a:r>
                <a:r>
                  <a:rPr lang="zh-CN" altLang="zh-CN" sz="1800" dirty="0">
                    <a:solidFill>
                      <a:srgbClr val="000000"/>
                    </a:solidFill>
                  </a:rPr>
                  <a:t>中包含三个重要的变量：</a:t>
                </a:r>
                <a:r>
                  <a:rPr lang="zh-CN" altLang="zh-CN" sz="1800" dirty="0" smtClean="0">
                    <a:solidFill>
                      <a:srgbClr val="FF0000"/>
                    </a:solidFill>
                  </a:rPr>
                  <a:t>枝平衡因子</a:t>
                </a:r>
                <a14:m>
                  <m:oMath xmlns:m="http://schemas.openxmlformats.org/officeDocument/2006/math">
                    <m:r>
                      <a:rPr lang="en-US" altLang="zh-CN" sz="1800">
                        <a:solidFill>
                          <a:srgbClr val="FF0000"/>
                        </a:solidFill>
                        <a:latin typeface="Cambria Math" panose="02040503050406030204" pitchFamily="18" charset="0"/>
                      </a:rPr>
                      <m:t>𝐵</m:t>
                    </m:r>
                  </m:oMath>
                </a14:m>
                <a:r>
                  <a:rPr lang="zh-CN" altLang="zh-CN" sz="1800" dirty="0">
                    <a:solidFill>
                      <a:srgbClr val="FF0000"/>
                    </a:solidFill>
                  </a:rPr>
                  <a:t>，叶平衡因子</a:t>
                </a:r>
                <a14:m>
                  <m:oMath xmlns:m="http://schemas.openxmlformats.org/officeDocument/2006/math">
                    <m:r>
                      <a:rPr lang="en-US" altLang="zh-CN" sz="1800">
                        <a:solidFill>
                          <a:srgbClr val="FF0000"/>
                        </a:solidFill>
                        <a:latin typeface="Cambria Math" panose="02040503050406030204" pitchFamily="18" charset="0"/>
                      </a:rPr>
                      <m:t>𝐿</m:t>
                    </m:r>
                  </m:oMath>
                </a14:m>
                <a:r>
                  <a:rPr lang="zh-CN" altLang="zh-CN" sz="1800" dirty="0">
                    <a:solidFill>
                      <a:srgbClr val="FF0000"/>
                    </a:solidFill>
                  </a:rPr>
                  <a:t>，空间阈值</a:t>
                </a:r>
                <a14:m>
                  <m:oMath xmlns:m="http://schemas.openxmlformats.org/officeDocument/2006/math">
                    <m:r>
                      <a:rPr lang="en-US" altLang="zh-CN" sz="1800">
                        <a:solidFill>
                          <a:srgbClr val="FF0000"/>
                        </a:solidFill>
                        <a:latin typeface="Cambria Math" panose="02040503050406030204" pitchFamily="18" charset="0"/>
                      </a:rPr>
                      <m:t>𝑇</m:t>
                    </m:r>
                  </m:oMath>
                </a14:m>
                <a:endParaRPr lang="en-US" altLang="zh-CN" sz="1800" dirty="0" smtClean="0">
                  <a:solidFill>
                    <a:srgbClr val="FF0000"/>
                  </a:solidFill>
                </a:endParaRPr>
              </a:p>
              <a:p>
                <a:pPr lvl="1"/>
                <a:r>
                  <a:rPr lang="zh-CN" altLang="zh-CN" sz="1400" dirty="0" smtClean="0">
                    <a:solidFill>
                      <a:srgbClr val="000000"/>
                    </a:solidFill>
                  </a:rPr>
                  <a:t>枝</a:t>
                </a:r>
                <a:r>
                  <a:rPr lang="zh-CN" altLang="zh-CN" sz="1400" dirty="0">
                    <a:solidFill>
                      <a:srgbClr val="000000"/>
                    </a:solidFill>
                  </a:rPr>
                  <a:t>平衡因子</a:t>
                </a:r>
                <a14:m>
                  <m:oMath xmlns:m="http://schemas.openxmlformats.org/officeDocument/2006/math">
                    <m:r>
                      <a:rPr lang="en-US" altLang="zh-CN" sz="1400">
                        <a:solidFill>
                          <a:srgbClr val="000000"/>
                        </a:solidFill>
                        <a:latin typeface="Cambria Math" panose="02040503050406030204" pitchFamily="18" charset="0"/>
                      </a:rPr>
                      <m:t>𝐵</m:t>
                    </m:r>
                  </m:oMath>
                </a14:m>
                <a:r>
                  <a:rPr lang="zh-CN" altLang="zh-CN" sz="1400" dirty="0">
                    <a:solidFill>
                      <a:srgbClr val="000000"/>
                    </a:solidFill>
                  </a:rPr>
                  <a:t>表示每个</a:t>
                </a:r>
                <a:r>
                  <a:rPr lang="zh-CN" altLang="zh-CN" sz="1400" dirty="0" smtClean="0">
                    <a:solidFill>
                      <a:srgbClr val="FF0000"/>
                    </a:solidFill>
                  </a:rPr>
                  <a:t>非叶节点包含最大的</a:t>
                </a:r>
                <a14:m>
                  <m:oMath xmlns:m="http://schemas.openxmlformats.org/officeDocument/2006/math">
                    <m:r>
                      <a:rPr lang="en-US" altLang="zh-CN" sz="1400">
                        <a:solidFill>
                          <a:srgbClr val="FF0000"/>
                        </a:solidFill>
                        <a:latin typeface="Cambria Math" panose="02040503050406030204" pitchFamily="18" charset="0"/>
                      </a:rPr>
                      <m:t>𝐶𝐹</m:t>
                    </m:r>
                  </m:oMath>
                </a14:m>
                <a:r>
                  <a:rPr lang="zh-CN" altLang="zh-CN" sz="1400" dirty="0">
                    <a:solidFill>
                      <a:srgbClr val="FF0000"/>
                    </a:solidFill>
                  </a:rPr>
                  <a:t>数</a:t>
                </a:r>
                <a:r>
                  <a:rPr lang="zh-CN" altLang="zh-CN" sz="1400" dirty="0">
                    <a:solidFill>
                      <a:srgbClr val="000000"/>
                    </a:solidFill>
                  </a:rPr>
                  <a:t>为</a:t>
                </a:r>
                <a14:m>
                  <m:oMath xmlns:m="http://schemas.openxmlformats.org/officeDocument/2006/math">
                    <m:r>
                      <a:rPr lang="en-US" altLang="zh-CN" sz="1400">
                        <a:solidFill>
                          <a:srgbClr val="000000"/>
                        </a:solidFill>
                        <a:latin typeface="Cambria Math" panose="02040503050406030204" pitchFamily="18" charset="0"/>
                      </a:rPr>
                      <m:t>𝐵</m:t>
                    </m:r>
                  </m:oMath>
                </a14:m>
                <a:endParaRPr lang="en-US" altLang="zh-CN" sz="1400" dirty="0" smtClean="0">
                  <a:solidFill>
                    <a:srgbClr val="000000"/>
                  </a:solidFill>
                </a:endParaRPr>
              </a:p>
              <a:p>
                <a:pPr lvl="1"/>
                <a:r>
                  <a:rPr lang="zh-CN" altLang="zh-CN" sz="1400" dirty="0">
                    <a:solidFill>
                      <a:srgbClr val="000000"/>
                    </a:solidFill>
                  </a:rPr>
                  <a:t>叶平衡因子</a:t>
                </a:r>
                <a14:m>
                  <m:oMath xmlns:m="http://schemas.openxmlformats.org/officeDocument/2006/math">
                    <m:r>
                      <a:rPr lang="en-US" altLang="zh-CN" sz="1400">
                        <a:solidFill>
                          <a:srgbClr val="000000"/>
                        </a:solidFill>
                        <a:latin typeface="Cambria Math" panose="02040503050406030204" pitchFamily="18" charset="0"/>
                      </a:rPr>
                      <m:t>𝐿</m:t>
                    </m:r>
                  </m:oMath>
                </a14:m>
                <a:r>
                  <a:rPr lang="zh-CN" altLang="zh-CN" sz="1400" dirty="0">
                    <a:solidFill>
                      <a:srgbClr val="000000"/>
                    </a:solidFill>
                  </a:rPr>
                  <a:t>表示每个</a:t>
                </a:r>
                <a:r>
                  <a:rPr lang="zh-CN" altLang="zh-CN" sz="1400" dirty="0" smtClean="0">
                    <a:solidFill>
                      <a:srgbClr val="FF0000"/>
                    </a:solidFill>
                  </a:rPr>
                  <a:t>叶节点包含最大的</a:t>
                </a:r>
                <a14:m>
                  <m:oMath xmlns:m="http://schemas.openxmlformats.org/officeDocument/2006/math">
                    <m:r>
                      <a:rPr lang="en-US" altLang="zh-CN" sz="1400">
                        <a:solidFill>
                          <a:srgbClr val="FF0000"/>
                        </a:solidFill>
                        <a:latin typeface="Cambria Math" panose="02040503050406030204" pitchFamily="18" charset="0"/>
                      </a:rPr>
                      <m:t>𝐶𝐹</m:t>
                    </m:r>
                  </m:oMath>
                </a14:m>
                <a:r>
                  <a:rPr lang="zh-CN" altLang="zh-CN" sz="1400" dirty="0">
                    <a:solidFill>
                      <a:srgbClr val="FF0000"/>
                    </a:solidFill>
                  </a:rPr>
                  <a:t>数</a:t>
                </a:r>
                <a:r>
                  <a:rPr lang="zh-CN" altLang="zh-CN" sz="1400" dirty="0">
                    <a:solidFill>
                      <a:srgbClr val="000000"/>
                    </a:solidFill>
                  </a:rPr>
                  <a:t>为</a:t>
                </a:r>
                <a14:m>
                  <m:oMath xmlns:m="http://schemas.openxmlformats.org/officeDocument/2006/math">
                    <m:r>
                      <a:rPr lang="en-US" altLang="zh-CN" sz="1400">
                        <a:solidFill>
                          <a:srgbClr val="000000"/>
                        </a:solidFill>
                        <a:latin typeface="Cambria Math" panose="02040503050406030204" pitchFamily="18" charset="0"/>
                      </a:rPr>
                      <m:t>𝐿</m:t>
                    </m:r>
                  </m:oMath>
                </a14:m>
                <a:endParaRPr lang="en-US" altLang="zh-CN" sz="1400" dirty="0" smtClean="0">
                  <a:solidFill>
                    <a:srgbClr val="000000"/>
                  </a:solidFill>
                </a:endParaRPr>
              </a:p>
              <a:p>
                <a:pPr lvl="1"/>
                <a:r>
                  <a:rPr lang="zh-CN" altLang="zh-CN" sz="1400" dirty="0">
                    <a:solidFill>
                      <a:srgbClr val="000000"/>
                    </a:solidFill>
                  </a:rPr>
                  <a:t>空间阈值</a:t>
                </a:r>
                <a14:m>
                  <m:oMath xmlns:m="http://schemas.openxmlformats.org/officeDocument/2006/math">
                    <m:r>
                      <a:rPr lang="en-US" altLang="zh-CN" sz="1400">
                        <a:solidFill>
                          <a:srgbClr val="000000"/>
                        </a:solidFill>
                        <a:latin typeface="Cambria Math" panose="02040503050406030204" pitchFamily="18" charset="0"/>
                      </a:rPr>
                      <m:t>𝑇</m:t>
                    </m:r>
                  </m:oMath>
                </a14:m>
                <a:r>
                  <a:rPr lang="zh-CN" altLang="zh-CN" sz="1400" dirty="0">
                    <a:solidFill>
                      <a:srgbClr val="000000"/>
                    </a:solidFill>
                  </a:rPr>
                  <a:t>表示叶节点每个</a:t>
                </a:r>
                <a14:m>
                  <m:oMath xmlns:m="http://schemas.openxmlformats.org/officeDocument/2006/math">
                    <m:r>
                      <a:rPr lang="en-US" altLang="zh-CN" sz="1400" smtClean="0">
                        <a:solidFill>
                          <a:srgbClr val="FF0000"/>
                        </a:solidFill>
                        <a:latin typeface="Cambria Math" panose="02040503050406030204" pitchFamily="18" charset="0"/>
                      </a:rPr>
                      <m:t>𝐶𝐹</m:t>
                    </m:r>
                  </m:oMath>
                </a14:m>
                <a:r>
                  <a:rPr lang="zh-CN" altLang="zh-CN" sz="1400" dirty="0">
                    <a:solidFill>
                      <a:srgbClr val="FF0000"/>
                    </a:solidFill>
                  </a:rPr>
                  <a:t>的最大样本空间阈值</a:t>
                </a:r>
                <a:r>
                  <a:rPr lang="zh-CN" altLang="zh-CN" sz="1400" dirty="0">
                    <a:solidFill>
                      <a:srgbClr val="000000"/>
                    </a:solidFill>
                  </a:rPr>
                  <a:t>，也就是说在叶节点</a:t>
                </a:r>
                <a14:m>
                  <m:oMath xmlns:m="http://schemas.openxmlformats.org/officeDocument/2006/math">
                    <m:r>
                      <a:rPr lang="en-US" altLang="zh-CN" sz="1400">
                        <a:solidFill>
                          <a:srgbClr val="000000"/>
                        </a:solidFill>
                        <a:latin typeface="Cambria Math" panose="02040503050406030204" pitchFamily="18" charset="0"/>
                      </a:rPr>
                      <m:t>𝐶𝐹</m:t>
                    </m:r>
                  </m:oMath>
                </a14:m>
                <a:r>
                  <a:rPr lang="zh-CN" altLang="zh-CN" sz="1400" dirty="0">
                    <a:solidFill>
                      <a:srgbClr val="000000"/>
                    </a:solidFill>
                  </a:rPr>
                  <a:t>对应子簇中的所有样本点，一定要在半径小于</a:t>
                </a:r>
                <a14:m>
                  <m:oMath xmlns:m="http://schemas.openxmlformats.org/officeDocument/2006/math">
                    <m:r>
                      <a:rPr lang="en-US" altLang="zh-CN" sz="1400">
                        <a:solidFill>
                          <a:srgbClr val="000000"/>
                        </a:solidFill>
                        <a:latin typeface="Cambria Math" panose="02040503050406030204" pitchFamily="18" charset="0"/>
                      </a:rPr>
                      <m:t>𝑇</m:t>
                    </m:r>
                  </m:oMath>
                </a14:m>
                <a:r>
                  <a:rPr lang="zh-CN" altLang="zh-CN" sz="1400" dirty="0">
                    <a:solidFill>
                      <a:srgbClr val="000000"/>
                    </a:solidFill>
                  </a:rPr>
                  <a:t>的一个超球</a:t>
                </a:r>
                <a:r>
                  <a:rPr lang="zh-CN" altLang="zh-CN" sz="1400" dirty="0" smtClean="0">
                    <a:solidFill>
                      <a:srgbClr val="000000"/>
                    </a:solidFill>
                  </a:rPr>
                  <a:t>体内</a:t>
                </a:r>
                <a:endParaRPr lang="zh-CN" altLang="zh-CN" sz="1400" dirty="0">
                  <a:solidFill>
                    <a:srgbClr val="000000"/>
                  </a:solidFill>
                </a:endParaRPr>
              </a:p>
            </p:txBody>
          </p:sp>
        </mc:Choice>
        <mc:Fallback xmlns="">
          <p:sp>
            <p:nvSpPr>
              <p:cNvPr id="12" name="矩形 3"/>
              <p:cNvSpPr>
                <a:spLocks noRot="1" noChangeAspect="1" noMove="1" noResize="1" noEditPoints="1" noAdjustHandles="1" noChangeArrowheads="1" noChangeShapeType="1" noTextEdit="1"/>
              </p:cNvSpPr>
              <p:nvPr/>
            </p:nvSpPr>
            <p:spPr bwMode="auto">
              <a:xfrm>
                <a:off x="596900" y="1000471"/>
                <a:ext cx="8045450" cy="3797963"/>
              </a:xfrm>
              <a:prstGeom prst="rect">
                <a:avLst/>
              </a:prstGeom>
              <a:blipFill rotWithShape="0">
                <a:blip r:embed="rId2"/>
                <a:stretch>
                  <a:fillRect l="-530" t="-1284" b="-48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2707666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1" y="430213"/>
            <a:ext cx="1414779"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z="2400" dirty="0" smtClean="0">
                <a:latin typeface="Microsoft YaHei" charset="0"/>
                <a:ea typeface="Microsoft YaHei" charset="0"/>
                <a:cs typeface="Microsoft YaHei" charset="0"/>
              </a:rPr>
              <a:t>迁移学习</a:t>
            </a:r>
            <a:endParaRPr kumimoji="0" lang="zh-CN" altLang="en-US" sz="2400" dirty="0">
              <a:latin typeface="Microsoft YaHei" charset="0"/>
              <a:ea typeface="Microsoft YaHei" charset="0"/>
              <a:cs typeface="Microsoft YaHei" charset="0"/>
            </a:endParaRPr>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696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t>迁移学习的目标是希望模型或数据可以复用，传统的机器学习需要标注大量训练数据，这会耗费大量的人力与物力，没有标注数据，训练的模型性能会较差。</a:t>
            </a:r>
            <a:endParaRPr lang="en-US" altLang="zh-CN" sz="1800" dirty="0" smtClean="0"/>
          </a:p>
          <a:p>
            <a:r>
              <a:rPr lang="zh-CN" altLang="en-US" sz="1800" dirty="0" smtClean="0"/>
              <a:t>迁移学习可以起到模型泛化的作用，模拟人类的迁移学习经历。在迁移学习中，测试数据与训练数据未必服从</a:t>
            </a:r>
            <a:r>
              <a:rPr lang="zh-CN" altLang="en-US" sz="1800" dirty="0" smtClean="0">
                <a:solidFill>
                  <a:srgbClr val="FF0000"/>
                </a:solidFill>
              </a:rPr>
              <a:t>相同的数据分布</a:t>
            </a:r>
            <a:r>
              <a:rPr lang="zh-CN" altLang="en-US" sz="1800" dirty="0" smtClean="0"/>
              <a:t>，所以让知识从源领域中顺利转换到目标领域面临着众多问题。</a:t>
            </a:r>
            <a:endParaRPr lang="en-US" altLang="zh-CN" sz="1800" dirty="0" smtClean="0"/>
          </a:p>
          <a:p>
            <a:r>
              <a:rPr lang="zh-CN" altLang="en-US" sz="1800" dirty="0" smtClean="0"/>
              <a:t>比如如何选择数据、如何选择特征等，选择不当不仅不利于目标领域的模型训练，还会起负面作用，所以如何找到相似度尽可能高的源领域是整个迁移学习的重要前提。</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819547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smtClean="0"/>
              <a:t>BIRCH</a:t>
            </a:r>
            <a:r>
              <a:rPr lang="zh-CN" altLang="en-US" dirty="0" smtClean="0"/>
              <a:t>聚类</a:t>
            </a:r>
            <a:r>
              <a:rPr lang="en-US" altLang="zh-CN" dirty="0" smtClean="0"/>
              <a:t>CF-Tree</a:t>
            </a:r>
            <a:r>
              <a:rPr lang="zh-CN" altLang="en-US" dirty="0" smtClean="0"/>
              <a:t>示例</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3"/>
              <p:cNvSpPr>
                <a:spLocks noChangeArrowheads="1"/>
              </p:cNvSpPr>
              <p:nvPr/>
            </p:nvSpPr>
            <p:spPr bwMode="auto">
              <a:xfrm>
                <a:off x="596900" y="1000471"/>
                <a:ext cx="8045450" cy="103412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lvl="0"/>
                <a:r>
                  <a:rPr lang="zh-CN" altLang="en-US" sz="1800" dirty="0" smtClean="0">
                    <a:solidFill>
                      <a:srgbClr val="000000"/>
                    </a:solidFill>
                  </a:rPr>
                  <a:t>下图</a:t>
                </a:r>
                <a:r>
                  <a:rPr lang="en-US" altLang="zh-CN" sz="1800" dirty="0" smtClean="0">
                    <a:solidFill>
                      <a:srgbClr val="000000"/>
                    </a:solidFill>
                  </a:rPr>
                  <a:t>CF-Tree</a:t>
                </a:r>
                <a:r>
                  <a:rPr lang="zh-CN" altLang="zh-CN" sz="1800" dirty="0">
                    <a:solidFill>
                      <a:srgbClr val="000000"/>
                    </a:solidFill>
                  </a:rPr>
                  <a:t>中，枝平衡因子</a:t>
                </a:r>
                <a14:m>
                  <m:oMath xmlns:m="http://schemas.openxmlformats.org/officeDocument/2006/math">
                    <m:r>
                      <a:rPr lang="en-US" altLang="zh-CN" sz="1800">
                        <a:solidFill>
                          <a:srgbClr val="000000"/>
                        </a:solidFill>
                        <a:latin typeface="Cambria Math" panose="02040503050406030204" pitchFamily="18" charset="0"/>
                      </a:rPr>
                      <m:t>𝐵</m:t>
                    </m:r>
                  </m:oMath>
                </a14:m>
                <a:r>
                  <a:rPr lang="zh-CN" altLang="zh-CN" sz="1800" dirty="0">
                    <a:solidFill>
                      <a:srgbClr val="000000"/>
                    </a:solidFill>
                  </a:rPr>
                  <a:t>为</a:t>
                </a:r>
                <a:r>
                  <a:rPr lang="en-US" altLang="zh-CN" sz="1800" dirty="0">
                    <a:solidFill>
                      <a:srgbClr val="000000"/>
                    </a:solidFill>
                  </a:rPr>
                  <a:t>6</a:t>
                </a:r>
                <a:r>
                  <a:rPr lang="zh-CN" altLang="zh-CN" sz="1800" dirty="0">
                    <a:solidFill>
                      <a:srgbClr val="000000"/>
                    </a:solidFill>
                  </a:rPr>
                  <a:t>，叶平衡因子</a:t>
                </a:r>
                <a14:m>
                  <m:oMath xmlns:m="http://schemas.openxmlformats.org/officeDocument/2006/math">
                    <m:r>
                      <a:rPr lang="en-US" altLang="zh-CN" sz="1800">
                        <a:solidFill>
                          <a:srgbClr val="000000"/>
                        </a:solidFill>
                        <a:latin typeface="Cambria Math" panose="02040503050406030204" pitchFamily="18" charset="0"/>
                      </a:rPr>
                      <m:t>𝐿</m:t>
                    </m:r>
                  </m:oMath>
                </a14:m>
                <a:r>
                  <a:rPr lang="zh-CN" altLang="zh-CN" sz="1800" dirty="0">
                    <a:solidFill>
                      <a:srgbClr val="000000"/>
                    </a:solidFill>
                  </a:rPr>
                  <a:t>为</a:t>
                </a:r>
                <a:r>
                  <a:rPr lang="en-US" altLang="zh-CN" sz="1800" dirty="0" smtClean="0">
                    <a:solidFill>
                      <a:srgbClr val="000000"/>
                    </a:solidFill>
                  </a:rPr>
                  <a:t>5</a:t>
                </a:r>
              </a:p>
              <a:p>
                <a:pPr lvl="0"/>
                <a:r>
                  <a:rPr lang="zh-CN" altLang="en-US" sz="1800" dirty="0" smtClean="0">
                    <a:solidFill>
                      <a:srgbClr val="000000"/>
                    </a:solidFill>
                  </a:rPr>
                  <a:t>聚类特征最多</a:t>
                </a:r>
                <a:r>
                  <a:rPr lang="en-US" altLang="zh-CN" sz="1800" dirty="0" smtClean="0">
                    <a:solidFill>
                      <a:srgbClr val="000000"/>
                    </a:solidFill>
                  </a:rPr>
                  <a:t>6</a:t>
                </a:r>
                <a:r>
                  <a:rPr lang="zh-CN" altLang="en-US" sz="1800" dirty="0" smtClean="0">
                    <a:solidFill>
                      <a:srgbClr val="000000"/>
                    </a:solidFill>
                  </a:rPr>
                  <a:t>个</a:t>
                </a:r>
                <a:endParaRPr lang="en-US" altLang="zh-CN" sz="1800" dirty="0" smtClean="0">
                  <a:solidFill>
                    <a:srgbClr val="000000"/>
                  </a:solidFill>
                </a:endParaRPr>
              </a:p>
              <a:p>
                <a:pPr lvl="0"/>
                <a:r>
                  <a:rPr lang="zh-CN" altLang="en-US" sz="1800" dirty="0" smtClean="0">
                    <a:solidFill>
                      <a:srgbClr val="000000"/>
                    </a:solidFill>
                  </a:rPr>
                  <a:t>叶子节点最多</a:t>
                </a:r>
                <a:r>
                  <a:rPr lang="en-US" altLang="zh-CN" sz="1800" dirty="0" smtClean="0">
                    <a:solidFill>
                      <a:srgbClr val="000000"/>
                    </a:solidFill>
                  </a:rPr>
                  <a:t>5</a:t>
                </a:r>
                <a:r>
                  <a:rPr lang="zh-CN" altLang="en-US" sz="1800" dirty="0" smtClean="0">
                    <a:solidFill>
                      <a:srgbClr val="000000"/>
                    </a:solidFill>
                  </a:rPr>
                  <a:t>个</a:t>
                </a:r>
                <a:endParaRPr lang="zh-CN" altLang="zh-CN" sz="1800" dirty="0">
                  <a:solidFill>
                    <a:srgbClr val="000000"/>
                  </a:solidFill>
                </a:endParaRPr>
              </a:p>
            </p:txBody>
          </p:sp>
        </mc:Choice>
        <mc:Fallback xmlns="">
          <p:sp>
            <p:nvSpPr>
              <p:cNvPr id="12" name="矩形 3"/>
              <p:cNvSpPr>
                <a:spLocks noRot="1" noChangeAspect="1" noMove="1" noResize="1" noEditPoints="1" noAdjustHandles="1" noChangeArrowheads="1" noChangeShapeType="1" noTextEdit="1"/>
              </p:cNvSpPr>
              <p:nvPr/>
            </p:nvSpPr>
            <p:spPr bwMode="auto">
              <a:xfrm>
                <a:off x="596900" y="1000471"/>
                <a:ext cx="8045450" cy="1034129"/>
              </a:xfrm>
              <a:prstGeom prst="rect">
                <a:avLst/>
              </a:prstGeom>
              <a:blipFill rotWithShape="0">
                <a:blip r:embed="rId2"/>
                <a:stretch>
                  <a:fillRect l="-530" t="-4706" b="-882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1474" y="1482726"/>
            <a:ext cx="5330825"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7343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smtClean="0"/>
              <a:t>BIRCH</a:t>
            </a:r>
            <a:r>
              <a:rPr lang="zh-CN" altLang="en-US" dirty="0" smtClean="0"/>
              <a:t>聚类</a:t>
            </a:r>
            <a:r>
              <a:rPr lang="en-US" altLang="zh-CN" dirty="0" smtClean="0"/>
              <a:t>-CF-Tree</a:t>
            </a:r>
            <a:r>
              <a:rPr lang="zh-CN" altLang="en-US" dirty="0" smtClean="0"/>
              <a:t>构建</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3"/>
              <p:cNvSpPr>
                <a:spLocks noChangeArrowheads="1"/>
              </p:cNvSpPr>
              <p:nvPr/>
            </p:nvSpPr>
            <p:spPr bwMode="auto">
              <a:xfrm>
                <a:off x="596899" y="1000471"/>
                <a:ext cx="8238987" cy="275152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nSpc>
                    <a:spcPct val="150000"/>
                  </a:lnSpc>
                </a:pPr>
                <a:r>
                  <a:rPr lang="en-US" altLang="zh-CN" sz="1800" dirty="0">
                    <a:solidFill>
                      <a:srgbClr val="000000"/>
                    </a:solidFill>
                  </a:rPr>
                  <a:t>CF-Tree</a:t>
                </a:r>
                <a:r>
                  <a:rPr lang="zh-CN" altLang="zh-CN" sz="1800" dirty="0">
                    <a:solidFill>
                      <a:srgbClr val="000000"/>
                    </a:solidFill>
                  </a:rPr>
                  <a:t>的构建是一个从无到有的过程，一开始</a:t>
                </a:r>
                <a:r>
                  <a:rPr lang="en-US" altLang="zh-CN" sz="1800" dirty="0">
                    <a:solidFill>
                      <a:srgbClr val="000000"/>
                    </a:solidFill>
                  </a:rPr>
                  <a:t>CF-Tree</a:t>
                </a:r>
                <a:r>
                  <a:rPr lang="zh-CN" altLang="zh-CN" sz="1800" dirty="0">
                    <a:solidFill>
                      <a:srgbClr val="000000"/>
                    </a:solidFill>
                  </a:rPr>
                  <a:t>是空的，不包含任何样本</a:t>
                </a:r>
                <a:r>
                  <a:rPr lang="zh-CN" altLang="zh-CN" sz="1800" dirty="0" smtClean="0">
                    <a:solidFill>
                      <a:srgbClr val="000000"/>
                    </a:solidFill>
                  </a:rPr>
                  <a:t>点</a:t>
                </a:r>
                <a:endParaRPr lang="en-US" altLang="zh-CN" sz="1800" dirty="0" smtClean="0">
                  <a:solidFill>
                    <a:srgbClr val="000000"/>
                  </a:solidFill>
                </a:endParaRPr>
              </a:p>
              <a:p>
                <a:pPr>
                  <a:lnSpc>
                    <a:spcPct val="150000"/>
                  </a:lnSpc>
                </a:pPr>
                <a:r>
                  <a:rPr lang="zh-CN" altLang="zh-CN" sz="1800" dirty="0" smtClean="0">
                    <a:solidFill>
                      <a:srgbClr val="000000"/>
                    </a:solidFill>
                  </a:rPr>
                  <a:t>然后</a:t>
                </a:r>
                <a:r>
                  <a:rPr lang="zh-CN" altLang="zh-CN" sz="1800" dirty="0">
                    <a:solidFill>
                      <a:srgbClr val="000000"/>
                    </a:solidFill>
                  </a:rPr>
                  <a:t>从数据集的第一个样本点开始逐一插入</a:t>
                </a:r>
                <a:r>
                  <a:rPr lang="zh-CN" altLang="zh-CN" sz="1800" dirty="0" smtClean="0">
                    <a:solidFill>
                      <a:srgbClr val="000000"/>
                    </a:solidFill>
                  </a:rPr>
                  <a:t>。</a:t>
                </a:r>
                <a:endParaRPr lang="en-US" altLang="zh-CN" sz="1800" dirty="0" smtClean="0">
                  <a:solidFill>
                    <a:srgbClr val="000000"/>
                  </a:solidFill>
                </a:endParaRPr>
              </a:p>
              <a:p>
                <a:pPr>
                  <a:lnSpc>
                    <a:spcPct val="150000"/>
                  </a:lnSpc>
                </a:pPr>
                <a:r>
                  <a:rPr lang="zh-CN" altLang="zh-CN" sz="1800" dirty="0" smtClean="0">
                    <a:solidFill>
                      <a:srgbClr val="000000"/>
                    </a:solidFill>
                  </a:rPr>
                  <a:t>当</a:t>
                </a:r>
                <a:r>
                  <a:rPr lang="zh-CN" altLang="zh-CN" sz="1800" dirty="0">
                    <a:solidFill>
                      <a:srgbClr val="000000"/>
                    </a:solidFill>
                  </a:rPr>
                  <a:t>插入新的数据点满足枝平衡因子</a:t>
                </a:r>
                <a14:m>
                  <m:oMath xmlns:m="http://schemas.openxmlformats.org/officeDocument/2006/math">
                    <m:r>
                      <a:rPr lang="en-US" altLang="zh-CN" sz="1800">
                        <a:solidFill>
                          <a:srgbClr val="000000"/>
                        </a:solidFill>
                        <a:latin typeface="Cambria Math" panose="02040503050406030204" pitchFamily="18" charset="0"/>
                      </a:rPr>
                      <m:t>𝐵</m:t>
                    </m:r>
                  </m:oMath>
                </a14:m>
                <a:r>
                  <a:rPr lang="zh-CN" altLang="zh-CN" sz="1800" dirty="0">
                    <a:solidFill>
                      <a:srgbClr val="000000"/>
                    </a:solidFill>
                  </a:rPr>
                  <a:t>和叶平衡因子</a:t>
                </a:r>
                <a14:m>
                  <m:oMath xmlns:m="http://schemas.openxmlformats.org/officeDocument/2006/math">
                    <m:r>
                      <a:rPr lang="en-US" altLang="zh-CN" sz="1800">
                        <a:solidFill>
                          <a:srgbClr val="000000"/>
                        </a:solidFill>
                        <a:latin typeface="Cambria Math" panose="02040503050406030204" pitchFamily="18" charset="0"/>
                      </a:rPr>
                      <m:t>𝐿</m:t>
                    </m:r>
                  </m:oMath>
                </a14:m>
                <a:r>
                  <a:rPr lang="zh-CN" altLang="zh-CN" sz="1800" dirty="0">
                    <a:solidFill>
                      <a:srgbClr val="000000"/>
                    </a:solidFill>
                  </a:rPr>
                  <a:t>的约束时，直接插入即</a:t>
                </a:r>
                <a:r>
                  <a:rPr lang="zh-CN" altLang="zh-CN" sz="1800" dirty="0" smtClean="0">
                    <a:solidFill>
                      <a:srgbClr val="000000"/>
                    </a:solidFill>
                  </a:rPr>
                  <a:t>可</a:t>
                </a:r>
                <a:endParaRPr lang="en-US" altLang="zh-CN" sz="1800" dirty="0" smtClean="0">
                  <a:solidFill>
                    <a:srgbClr val="000000"/>
                  </a:solidFill>
                </a:endParaRPr>
              </a:p>
              <a:p>
                <a:pPr>
                  <a:lnSpc>
                    <a:spcPct val="150000"/>
                  </a:lnSpc>
                </a:pPr>
                <a:r>
                  <a:rPr lang="zh-CN" altLang="zh-CN" sz="1800" dirty="0" smtClean="0">
                    <a:solidFill>
                      <a:srgbClr val="000000"/>
                    </a:solidFill>
                  </a:rPr>
                  <a:t>当</a:t>
                </a:r>
                <a:r>
                  <a:rPr lang="zh-CN" altLang="zh-CN" sz="1800" dirty="0">
                    <a:solidFill>
                      <a:srgbClr val="000000"/>
                    </a:solidFill>
                  </a:rPr>
                  <a:t>新数据点的插入导致</a:t>
                </a:r>
                <a:r>
                  <a:rPr lang="en-US" altLang="zh-CN" sz="1800" dirty="0">
                    <a:solidFill>
                      <a:srgbClr val="000000"/>
                    </a:solidFill>
                  </a:rPr>
                  <a:t>CF-Tree</a:t>
                </a:r>
                <a:r>
                  <a:rPr lang="zh-CN" altLang="zh-CN" sz="1800" dirty="0">
                    <a:solidFill>
                      <a:srgbClr val="000000"/>
                    </a:solidFill>
                  </a:rPr>
                  <a:t>不满足枝平衡因子</a:t>
                </a:r>
                <a14:m>
                  <m:oMath xmlns:m="http://schemas.openxmlformats.org/officeDocument/2006/math">
                    <m:r>
                      <a:rPr lang="en-US" altLang="zh-CN" sz="1800">
                        <a:solidFill>
                          <a:srgbClr val="000000"/>
                        </a:solidFill>
                        <a:latin typeface="Cambria Math" panose="02040503050406030204" pitchFamily="18" charset="0"/>
                      </a:rPr>
                      <m:t>𝐵</m:t>
                    </m:r>
                  </m:oMath>
                </a14:m>
                <a:r>
                  <a:rPr lang="zh-CN" altLang="zh-CN" sz="1800" dirty="0">
                    <a:solidFill>
                      <a:srgbClr val="000000"/>
                    </a:solidFill>
                  </a:rPr>
                  <a:t>或叶平衡因子</a:t>
                </a:r>
                <a14:m>
                  <m:oMath xmlns:m="http://schemas.openxmlformats.org/officeDocument/2006/math">
                    <m:r>
                      <a:rPr lang="en-US" altLang="zh-CN" sz="1800">
                        <a:solidFill>
                          <a:srgbClr val="000000"/>
                        </a:solidFill>
                        <a:latin typeface="Cambria Math" panose="02040503050406030204" pitchFamily="18" charset="0"/>
                      </a:rPr>
                      <m:t>𝐿</m:t>
                    </m:r>
                  </m:oMath>
                </a14:m>
                <a:r>
                  <a:rPr lang="zh-CN" altLang="zh-CN" sz="1800" dirty="0">
                    <a:solidFill>
                      <a:srgbClr val="000000"/>
                    </a:solidFill>
                  </a:rPr>
                  <a:t>的约束时，节点就需要进行分裂</a:t>
                </a:r>
                <a:r>
                  <a:rPr lang="zh-CN" altLang="zh-CN" sz="1800" dirty="0" smtClean="0">
                    <a:solidFill>
                      <a:srgbClr val="000000"/>
                    </a:solidFill>
                  </a:rPr>
                  <a:t>。</a:t>
                </a:r>
                <a:endParaRPr lang="zh-CN" altLang="zh-CN" sz="1800" dirty="0">
                  <a:solidFill>
                    <a:srgbClr val="000000"/>
                  </a:solidFill>
                </a:endParaRPr>
              </a:p>
            </p:txBody>
          </p:sp>
        </mc:Choice>
        <mc:Fallback xmlns="">
          <p:sp>
            <p:nvSpPr>
              <p:cNvPr id="12" name="矩形 3"/>
              <p:cNvSpPr>
                <a:spLocks noRot="1" noChangeAspect="1" noMove="1" noResize="1" noEditPoints="1" noAdjustHandles="1" noChangeArrowheads="1" noChangeShapeType="1" noTextEdit="1"/>
              </p:cNvSpPr>
              <p:nvPr/>
            </p:nvSpPr>
            <p:spPr bwMode="auto">
              <a:xfrm>
                <a:off x="596899" y="1000471"/>
                <a:ext cx="8238987" cy="2751522"/>
              </a:xfrm>
              <a:prstGeom prst="rect">
                <a:avLst/>
              </a:prstGeom>
              <a:blipFill rotWithShape="0">
                <a:blip r:embed="rId2"/>
                <a:stretch>
                  <a:fillRect l="-518" b="-22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6395232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smtClean="0"/>
              <a:t>BIRCH</a:t>
            </a:r>
            <a:r>
              <a:rPr lang="zh-CN" altLang="en-US" dirty="0" smtClean="0"/>
              <a:t>聚类</a:t>
            </a:r>
            <a:r>
              <a:rPr lang="en-US" altLang="zh-CN" dirty="0" smtClean="0"/>
              <a:t>-</a:t>
            </a:r>
            <a:r>
              <a:rPr lang="zh-CN" altLang="en-US" dirty="0" smtClean="0"/>
              <a:t>节点分裂</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3"/>
              <p:cNvSpPr>
                <a:spLocks noChangeArrowheads="1"/>
              </p:cNvSpPr>
              <p:nvPr/>
            </p:nvSpPr>
            <p:spPr bwMode="auto">
              <a:xfrm>
                <a:off x="596900" y="1000471"/>
                <a:ext cx="8045450" cy="3693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zh-CN" sz="1800" dirty="0">
                    <a:solidFill>
                      <a:srgbClr val="000000"/>
                    </a:solidFill>
                  </a:rPr>
                  <a:t>当</a:t>
                </a:r>
                <a14:m>
                  <m:oMath xmlns:m="http://schemas.openxmlformats.org/officeDocument/2006/math">
                    <m:r>
                      <a:rPr lang="en-US" altLang="zh-CN" sz="1800">
                        <a:solidFill>
                          <a:srgbClr val="000000"/>
                        </a:solidFill>
                        <a:latin typeface="Cambria Math" panose="02040503050406030204" pitchFamily="18" charset="0"/>
                      </a:rPr>
                      <m:t>𝐵</m:t>
                    </m:r>
                    <m:r>
                      <a:rPr lang="en-US" altLang="zh-CN" sz="1800">
                        <a:solidFill>
                          <a:srgbClr val="000000"/>
                        </a:solidFill>
                        <a:latin typeface="Cambria Math" panose="02040503050406030204" pitchFamily="18" charset="0"/>
                      </a:rPr>
                      <m:t>=3</m:t>
                    </m:r>
                  </m:oMath>
                </a14:m>
                <a:r>
                  <a:rPr lang="zh-CN" altLang="zh-CN" sz="1800" dirty="0">
                    <a:solidFill>
                      <a:srgbClr val="000000"/>
                    </a:solidFill>
                  </a:rPr>
                  <a:t>，</a:t>
                </a:r>
                <a14:m>
                  <m:oMath xmlns:m="http://schemas.openxmlformats.org/officeDocument/2006/math">
                    <m:r>
                      <a:rPr lang="en-US" altLang="zh-CN" sz="1800">
                        <a:solidFill>
                          <a:srgbClr val="000000"/>
                        </a:solidFill>
                        <a:latin typeface="Cambria Math" panose="02040503050406030204" pitchFamily="18" charset="0"/>
                      </a:rPr>
                      <m:t>𝐿</m:t>
                    </m:r>
                    <m:r>
                      <a:rPr lang="en-US" altLang="zh-CN" sz="1800">
                        <a:solidFill>
                          <a:srgbClr val="000000"/>
                        </a:solidFill>
                        <a:latin typeface="Cambria Math" panose="02040503050406030204" pitchFamily="18" charset="0"/>
                      </a:rPr>
                      <m:t>=2</m:t>
                    </m:r>
                  </m:oMath>
                </a14:m>
                <a:r>
                  <a:rPr lang="zh-CN" altLang="zh-CN" sz="1800" dirty="0" smtClean="0">
                    <a:solidFill>
                      <a:srgbClr val="000000"/>
                    </a:solidFill>
                  </a:rPr>
                  <a:t>时</a:t>
                </a:r>
                <a:r>
                  <a:rPr lang="zh-CN" altLang="en-US" sz="1800" dirty="0">
                    <a:solidFill>
                      <a:srgbClr val="000000"/>
                    </a:solidFill>
                  </a:rPr>
                  <a:t>：</a:t>
                </a:r>
                <a:endParaRPr lang="zh-CN" altLang="zh-CN" sz="1800" dirty="0">
                  <a:solidFill>
                    <a:srgbClr val="000000"/>
                  </a:solidFill>
                </a:endParaRPr>
              </a:p>
            </p:txBody>
          </p:sp>
        </mc:Choice>
        <mc:Fallback xmlns="">
          <p:sp>
            <p:nvSpPr>
              <p:cNvPr id="12" name="矩形 3"/>
              <p:cNvSpPr>
                <a:spLocks noRot="1" noChangeAspect="1" noMove="1" noResize="1" noEditPoints="1" noAdjustHandles="1" noChangeArrowheads="1" noChangeShapeType="1" noTextEdit="1"/>
              </p:cNvSpPr>
              <p:nvPr/>
            </p:nvSpPr>
            <p:spPr bwMode="auto">
              <a:xfrm>
                <a:off x="596900" y="1000471"/>
                <a:ext cx="8045450" cy="369332"/>
              </a:xfrm>
              <a:prstGeom prst="rect">
                <a:avLst/>
              </a:prstGeom>
              <a:blipFill rotWithShape="0">
                <a:blip r:embed="rId2"/>
                <a:stretch>
                  <a:fillRect l="-530" t="-13115" b="-1967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10" name="Picture 254"/>
          <p:cNvPicPr/>
          <p:nvPr/>
        </p:nvPicPr>
        <p:blipFill>
          <a:blip r:embed="rId3"/>
          <a:stretch>
            <a:fillRect/>
          </a:stretch>
        </p:blipFill>
        <p:spPr>
          <a:xfrm>
            <a:off x="1408113" y="1922863"/>
            <a:ext cx="2006600" cy="2033270"/>
          </a:xfrm>
          <a:prstGeom prst="rect">
            <a:avLst/>
          </a:prstGeom>
        </p:spPr>
      </p:pic>
      <p:pic>
        <p:nvPicPr>
          <p:cNvPr id="13" name="Picture 2084"/>
          <p:cNvPicPr/>
          <p:nvPr/>
        </p:nvPicPr>
        <p:blipFill>
          <a:blip r:embed="rId4"/>
          <a:stretch>
            <a:fillRect/>
          </a:stretch>
        </p:blipFill>
        <p:spPr>
          <a:xfrm>
            <a:off x="4998444" y="1922863"/>
            <a:ext cx="2029460" cy="2026920"/>
          </a:xfrm>
          <a:prstGeom prst="rect">
            <a:avLst/>
          </a:prstGeom>
        </p:spPr>
      </p:pic>
      <mc:AlternateContent xmlns:mc="http://schemas.openxmlformats.org/markup-compatibility/2006" xmlns:a14="http://schemas.microsoft.com/office/drawing/2010/main">
        <mc:Choice Requires="a14">
          <p:sp>
            <p:nvSpPr>
              <p:cNvPr id="2" name="Rectangle 1"/>
              <p:cNvSpPr/>
              <p:nvPr/>
            </p:nvSpPr>
            <p:spPr>
              <a:xfrm>
                <a:off x="865793" y="1461667"/>
                <a:ext cx="7125605" cy="369332"/>
              </a:xfrm>
              <a:prstGeom prst="rect">
                <a:avLst/>
              </a:prstGeom>
            </p:spPr>
            <p:txBody>
              <a:bodyPr wrap="none">
                <a:spAutoFit/>
              </a:bodyPr>
              <a:lstStyle/>
              <a:p>
                <a:r>
                  <a:rPr lang="zh-CN" altLang="zh-CN" dirty="0" smtClean="0">
                    <a:solidFill>
                      <a:srgbClr val="000000"/>
                    </a:solidFill>
                  </a:rPr>
                  <a:t>枝平衡因子</a:t>
                </a:r>
                <a:r>
                  <a:rPr lang="zh-CN" altLang="en-US" dirty="0" smtClean="0">
                    <a:solidFill>
                      <a:srgbClr val="000000"/>
                    </a:solidFill>
                  </a:rPr>
                  <a:t>限制</a:t>
                </a:r>
                <a:r>
                  <a:rPr lang="en-US" altLang="zh-CN" dirty="0" smtClean="0">
                    <a:solidFill>
                      <a:srgbClr val="000000"/>
                    </a:solidFill>
                  </a:rPr>
                  <a:t>CF</a:t>
                </a:r>
                <a:r>
                  <a:rPr lang="zh-CN" altLang="en-US" dirty="0" smtClean="0">
                    <a:solidFill>
                      <a:srgbClr val="000000"/>
                    </a:solidFill>
                  </a:rPr>
                  <a:t>最多</a:t>
                </a:r>
                <a:r>
                  <a:rPr lang="en-US" altLang="zh-CN" dirty="0" smtClean="0">
                    <a:solidFill>
                      <a:srgbClr val="000000"/>
                    </a:solidFill>
                  </a:rPr>
                  <a:t>3</a:t>
                </a:r>
                <a:r>
                  <a:rPr lang="zh-CN" altLang="en-US" dirty="0" smtClean="0">
                    <a:solidFill>
                      <a:srgbClr val="000000"/>
                    </a:solidFill>
                  </a:rPr>
                  <a:t>个</a:t>
                </a:r>
                <a:r>
                  <a:rPr lang="zh-CN" altLang="zh-CN" dirty="0" smtClean="0">
                    <a:solidFill>
                      <a:srgbClr val="000000"/>
                    </a:solidFill>
                  </a:rPr>
                  <a:t>，</a:t>
                </a:r>
                <a:r>
                  <a:rPr lang="zh-CN" altLang="zh-CN" dirty="0">
                    <a:solidFill>
                      <a:srgbClr val="000000"/>
                    </a:solidFill>
                  </a:rPr>
                  <a:t>叶平衡因子</a:t>
                </a:r>
                <a14:m>
                  <m:oMath xmlns:m="http://schemas.openxmlformats.org/officeDocument/2006/math">
                    <m:r>
                      <a:rPr lang="en-US" altLang="zh-CN">
                        <a:solidFill>
                          <a:srgbClr val="000000"/>
                        </a:solidFill>
                        <a:latin typeface="Cambria Math" panose="02040503050406030204" pitchFamily="18" charset="0"/>
                      </a:rPr>
                      <m:t>𝐿</m:t>
                    </m:r>
                  </m:oMath>
                </a14:m>
                <a:r>
                  <a:rPr lang="zh-CN" altLang="zh-CN" dirty="0" smtClean="0">
                    <a:solidFill>
                      <a:srgbClr val="000000"/>
                    </a:solidFill>
                  </a:rPr>
                  <a:t>为</a:t>
                </a:r>
                <a:r>
                  <a:rPr lang="en-US" altLang="zh-CN" dirty="0" smtClean="0">
                    <a:solidFill>
                      <a:srgbClr val="000000"/>
                    </a:solidFill>
                  </a:rPr>
                  <a:t>2</a:t>
                </a:r>
                <a:r>
                  <a:rPr lang="zh-CN" altLang="en-US" dirty="0" smtClean="0">
                    <a:solidFill>
                      <a:srgbClr val="000000"/>
                    </a:solidFill>
                  </a:rPr>
                  <a:t>限制叶子节点数最多</a:t>
                </a:r>
                <a:r>
                  <a:rPr lang="en-US" altLang="zh-CN" dirty="0">
                    <a:solidFill>
                      <a:srgbClr val="000000"/>
                    </a:solidFill>
                  </a:rPr>
                  <a:t>2</a:t>
                </a:r>
                <a:r>
                  <a:rPr lang="zh-CN" altLang="en-US" dirty="0" smtClean="0">
                    <a:solidFill>
                      <a:srgbClr val="000000"/>
                    </a:solidFill>
                  </a:rPr>
                  <a:t>个</a:t>
                </a:r>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865793" y="1461667"/>
                <a:ext cx="7125605" cy="369332"/>
              </a:xfrm>
              <a:prstGeom prst="rect">
                <a:avLst/>
              </a:prstGeom>
              <a:blipFill rotWithShape="0">
                <a:blip r:embed="rId5"/>
                <a:stretch>
                  <a:fillRect l="-684" t="-15000" r="-86" b="-28333"/>
                </a:stretch>
              </a:blipFill>
            </p:spPr>
            <p:txBody>
              <a:bodyPr/>
              <a:lstStyle/>
              <a:p>
                <a:r>
                  <a:rPr lang="en-US">
                    <a:noFill/>
                  </a:rPr>
                  <a:t> </a:t>
                </a:r>
              </a:p>
            </p:txBody>
          </p:sp>
        </mc:Fallback>
      </mc:AlternateContent>
      <p:sp>
        <p:nvSpPr>
          <p:cNvPr id="3" name="Frame 2"/>
          <p:cNvSpPr/>
          <p:nvPr/>
        </p:nvSpPr>
        <p:spPr>
          <a:xfrm>
            <a:off x="3697357" y="1402373"/>
            <a:ext cx="4442791" cy="520490"/>
          </a:xfrm>
          <a:prstGeom prst="frame">
            <a:avLst>
              <a:gd name="adj1" fmla="val 486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1858891" y="4122520"/>
            <a:ext cx="5356917" cy="369332"/>
          </a:xfrm>
          <a:prstGeom prst="rect">
            <a:avLst/>
          </a:prstGeom>
        </p:spPr>
        <p:txBody>
          <a:bodyPr wrap="square">
            <a:spAutoFit/>
          </a:bodyPr>
          <a:lstStyle/>
          <a:p>
            <a:r>
              <a:rPr lang="zh-CN" altLang="zh-CN" dirty="0">
                <a:solidFill>
                  <a:srgbClr val="000000"/>
                </a:solidFill>
              </a:rPr>
              <a:t>插入新节点导致</a:t>
            </a:r>
            <a:r>
              <a:rPr lang="en-US" altLang="zh-CN" dirty="0">
                <a:solidFill>
                  <a:srgbClr val="000000"/>
                </a:solidFill>
              </a:rPr>
              <a:t>CF-Tree</a:t>
            </a:r>
            <a:r>
              <a:rPr lang="zh-CN" altLang="zh-CN" dirty="0">
                <a:solidFill>
                  <a:srgbClr val="000000"/>
                </a:solidFill>
              </a:rPr>
              <a:t>违反约束而节点进行分裂</a:t>
            </a:r>
          </a:p>
        </p:txBody>
      </p:sp>
      <p:sp>
        <p:nvSpPr>
          <p:cNvPr id="5" name="Notched Right Arrow 4"/>
          <p:cNvSpPr/>
          <p:nvPr/>
        </p:nvSpPr>
        <p:spPr>
          <a:xfrm>
            <a:off x="3886200" y="2713383"/>
            <a:ext cx="725557" cy="407504"/>
          </a:xfrm>
          <a:prstGeom prst="notch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8700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smtClean="0"/>
              <a:t>BIRCH</a:t>
            </a:r>
            <a:r>
              <a:rPr lang="zh-CN" altLang="en-US" dirty="0" smtClean="0"/>
              <a:t>聚类</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3"/>
              <p:cNvSpPr>
                <a:spLocks noChangeArrowheads="1"/>
              </p:cNvSpPr>
              <p:nvPr/>
            </p:nvSpPr>
            <p:spPr bwMode="auto">
              <a:xfrm>
                <a:off x="596900" y="1348338"/>
                <a:ext cx="8045450" cy="923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r>
                  <a:rPr lang="zh-CN" altLang="zh-CN" sz="1800" dirty="0">
                    <a:solidFill>
                      <a:srgbClr val="000000"/>
                    </a:solidFill>
                  </a:rPr>
                  <a:t>新的正方形节点插入按照叶节点分裂方法，会导致根节点违反枝平衡因子</a:t>
                </a:r>
                <a14:m>
                  <m:oMath xmlns:m="http://schemas.openxmlformats.org/officeDocument/2006/math">
                    <m:r>
                      <a:rPr lang="en-US" altLang="zh-CN" sz="1800">
                        <a:solidFill>
                          <a:srgbClr val="000000"/>
                        </a:solidFill>
                        <a:latin typeface="Cambria Math" panose="02040503050406030204" pitchFamily="18" charset="0"/>
                      </a:rPr>
                      <m:t>𝐵</m:t>
                    </m:r>
                  </m:oMath>
                </a14:m>
                <a:r>
                  <a:rPr lang="zh-CN" altLang="zh-CN" sz="1800" dirty="0">
                    <a:solidFill>
                      <a:srgbClr val="000000"/>
                    </a:solidFill>
                  </a:rPr>
                  <a:t>约束，因此非叶节点需要进行分裂。在分裂时，选择与原数据点距离最远的数据点成为新的</a:t>
                </a:r>
                <a14:m>
                  <m:oMath xmlns:m="http://schemas.openxmlformats.org/officeDocument/2006/math">
                    <m:r>
                      <a:rPr lang="en-US" altLang="zh-CN" sz="1800">
                        <a:solidFill>
                          <a:srgbClr val="000000"/>
                        </a:solidFill>
                        <a:latin typeface="Cambria Math" panose="02040503050406030204" pitchFamily="18" charset="0"/>
                      </a:rPr>
                      <m:t>𝐶𝐹</m:t>
                    </m:r>
                  </m:oMath>
                </a14:m>
                <a:endParaRPr lang="zh-CN" altLang="zh-CN" sz="1800" dirty="0">
                  <a:solidFill>
                    <a:srgbClr val="000000"/>
                  </a:solidFill>
                </a:endParaRPr>
              </a:p>
            </p:txBody>
          </p:sp>
        </mc:Choice>
        <mc:Fallback xmlns="">
          <p:sp>
            <p:nvSpPr>
              <p:cNvPr id="12" name="矩形 3"/>
              <p:cNvSpPr>
                <a:spLocks noRot="1" noChangeAspect="1" noMove="1" noResize="1" noEditPoints="1" noAdjustHandles="1" noChangeArrowheads="1" noChangeShapeType="1" noTextEdit="1"/>
              </p:cNvSpPr>
              <p:nvPr/>
            </p:nvSpPr>
            <p:spPr bwMode="auto">
              <a:xfrm>
                <a:off x="596900" y="1348338"/>
                <a:ext cx="8045450" cy="923330"/>
              </a:xfrm>
              <a:prstGeom prst="rect">
                <a:avLst/>
              </a:prstGeom>
              <a:blipFill rotWithShape="0">
                <a:blip r:embed="rId2"/>
                <a:stretch>
                  <a:fillRect l="-682" t="-4605" b="-723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14" name="Picture 2085"/>
          <p:cNvPicPr/>
          <p:nvPr/>
        </p:nvPicPr>
        <p:blipFill>
          <a:blip r:embed="rId3"/>
          <a:stretch>
            <a:fillRect/>
          </a:stretch>
        </p:blipFill>
        <p:spPr>
          <a:xfrm>
            <a:off x="1281596" y="2422826"/>
            <a:ext cx="2108200" cy="2123440"/>
          </a:xfrm>
          <a:prstGeom prst="rect">
            <a:avLst/>
          </a:prstGeom>
        </p:spPr>
      </p:pic>
      <p:pic>
        <p:nvPicPr>
          <p:cNvPr id="15" name="Picture 96"/>
          <p:cNvPicPr/>
          <p:nvPr/>
        </p:nvPicPr>
        <p:blipFill>
          <a:blip r:embed="rId4">
            <a:extLst>
              <a:ext uri="{28A0092B-C50C-407E-A947-70E740481C1C}">
                <a14:useLocalDpi xmlns:a14="http://schemas.microsoft.com/office/drawing/2010/main" val="0"/>
              </a:ext>
            </a:extLst>
          </a:blip>
          <a:srcRect/>
          <a:stretch>
            <a:fillRect/>
          </a:stretch>
        </p:blipFill>
        <p:spPr bwMode="auto">
          <a:xfrm>
            <a:off x="4420429" y="2427312"/>
            <a:ext cx="2628900" cy="2131060"/>
          </a:xfrm>
          <a:prstGeom prst="rect">
            <a:avLst/>
          </a:prstGeom>
          <a:noFill/>
          <a:ln>
            <a:noFill/>
          </a:ln>
        </p:spPr>
      </p:pic>
      <mc:AlternateContent xmlns:mc="http://schemas.openxmlformats.org/markup-compatibility/2006" xmlns:a14="http://schemas.microsoft.com/office/drawing/2010/main">
        <mc:Choice Requires="a14">
          <p:sp>
            <p:nvSpPr>
              <p:cNvPr id="10" name="矩形 3"/>
              <p:cNvSpPr>
                <a:spLocks noChangeArrowheads="1"/>
              </p:cNvSpPr>
              <p:nvPr/>
            </p:nvSpPr>
            <p:spPr bwMode="auto">
              <a:xfrm>
                <a:off x="523807" y="983769"/>
                <a:ext cx="2398298" cy="3693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r>
                  <a:rPr lang="zh-CN" altLang="zh-CN" sz="1800" dirty="0">
                    <a:solidFill>
                      <a:srgbClr val="000000"/>
                    </a:solidFill>
                  </a:rPr>
                  <a:t>当</a:t>
                </a:r>
                <a14:m>
                  <m:oMath xmlns:m="http://schemas.openxmlformats.org/officeDocument/2006/math">
                    <m:r>
                      <a:rPr lang="en-US" altLang="zh-CN" sz="1800">
                        <a:solidFill>
                          <a:srgbClr val="000000"/>
                        </a:solidFill>
                        <a:latin typeface="Cambria Math" panose="02040503050406030204" pitchFamily="18" charset="0"/>
                      </a:rPr>
                      <m:t>𝐵</m:t>
                    </m:r>
                    <m:r>
                      <a:rPr lang="en-US" altLang="zh-CN" sz="1800">
                        <a:solidFill>
                          <a:srgbClr val="000000"/>
                        </a:solidFill>
                        <a:latin typeface="Cambria Math" panose="02040503050406030204" pitchFamily="18" charset="0"/>
                      </a:rPr>
                      <m:t>=3</m:t>
                    </m:r>
                  </m:oMath>
                </a14:m>
                <a:r>
                  <a:rPr lang="zh-CN" altLang="zh-CN" sz="1800" dirty="0">
                    <a:solidFill>
                      <a:srgbClr val="000000"/>
                    </a:solidFill>
                  </a:rPr>
                  <a:t>，</a:t>
                </a:r>
                <a14:m>
                  <m:oMath xmlns:m="http://schemas.openxmlformats.org/officeDocument/2006/math">
                    <m:r>
                      <a:rPr lang="en-US" altLang="zh-CN" sz="1800">
                        <a:solidFill>
                          <a:srgbClr val="000000"/>
                        </a:solidFill>
                        <a:latin typeface="Cambria Math" panose="02040503050406030204" pitchFamily="18" charset="0"/>
                      </a:rPr>
                      <m:t>𝐿</m:t>
                    </m:r>
                    <m:r>
                      <a:rPr lang="en-US" altLang="zh-CN" sz="1800">
                        <a:solidFill>
                          <a:srgbClr val="000000"/>
                        </a:solidFill>
                        <a:latin typeface="Cambria Math" panose="02040503050406030204" pitchFamily="18" charset="0"/>
                      </a:rPr>
                      <m:t>=2</m:t>
                    </m:r>
                  </m:oMath>
                </a14:m>
                <a:r>
                  <a:rPr lang="zh-CN" altLang="zh-CN" sz="1800" dirty="0" smtClean="0">
                    <a:solidFill>
                      <a:srgbClr val="000000"/>
                    </a:solidFill>
                  </a:rPr>
                  <a:t>时</a:t>
                </a:r>
                <a:r>
                  <a:rPr lang="zh-CN" altLang="en-US" sz="1800" dirty="0">
                    <a:solidFill>
                      <a:srgbClr val="000000"/>
                    </a:solidFill>
                  </a:rPr>
                  <a:t>：</a:t>
                </a:r>
                <a:endParaRPr lang="zh-CN" altLang="zh-CN" sz="1800" dirty="0">
                  <a:solidFill>
                    <a:srgbClr val="000000"/>
                  </a:solidFill>
                </a:endParaRPr>
              </a:p>
            </p:txBody>
          </p:sp>
        </mc:Choice>
        <mc:Fallback xmlns="">
          <p:sp>
            <p:nvSpPr>
              <p:cNvPr id="10" name="矩形 3"/>
              <p:cNvSpPr>
                <a:spLocks noRot="1" noChangeAspect="1" noMove="1" noResize="1" noEditPoints="1" noAdjustHandles="1" noChangeArrowheads="1" noChangeShapeType="1" noTextEdit="1"/>
              </p:cNvSpPr>
              <p:nvPr/>
            </p:nvSpPr>
            <p:spPr bwMode="auto">
              <a:xfrm>
                <a:off x="523807" y="983769"/>
                <a:ext cx="2398298" cy="369332"/>
              </a:xfrm>
              <a:prstGeom prst="rect">
                <a:avLst/>
              </a:prstGeom>
              <a:blipFill rotWithShape="0">
                <a:blip r:embed="rId5"/>
                <a:stretch>
                  <a:fillRect l="-2290" t="-13115" b="-1967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2621499" y="989565"/>
                <a:ext cx="5509778" cy="369332"/>
              </a:xfrm>
              <a:prstGeom prst="rect">
                <a:avLst/>
              </a:prstGeom>
            </p:spPr>
            <p:txBody>
              <a:bodyPr wrap="none">
                <a:spAutoFit/>
              </a:bodyPr>
              <a:lstStyle/>
              <a:p>
                <a:r>
                  <a:rPr lang="en-US" altLang="zh-CN" smtClean="0">
                    <a:solidFill>
                      <a:srgbClr val="000000"/>
                    </a:solidFill>
                  </a:rPr>
                  <a:t>CF</a:t>
                </a:r>
                <a:r>
                  <a:rPr lang="zh-CN" altLang="en-US" dirty="0" smtClean="0">
                    <a:solidFill>
                      <a:srgbClr val="000000"/>
                    </a:solidFill>
                  </a:rPr>
                  <a:t>最多</a:t>
                </a:r>
                <a:r>
                  <a:rPr lang="en-US" altLang="zh-CN" dirty="0" smtClean="0">
                    <a:solidFill>
                      <a:srgbClr val="000000"/>
                    </a:solidFill>
                  </a:rPr>
                  <a:t>3</a:t>
                </a:r>
                <a:r>
                  <a:rPr lang="zh-CN" altLang="en-US" dirty="0" smtClean="0">
                    <a:solidFill>
                      <a:srgbClr val="000000"/>
                    </a:solidFill>
                  </a:rPr>
                  <a:t>个</a:t>
                </a:r>
                <a:r>
                  <a:rPr lang="zh-CN" altLang="zh-CN" dirty="0" smtClean="0">
                    <a:solidFill>
                      <a:srgbClr val="000000"/>
                    </a:solidFill>
                  </a:rPr>
                  <a:t>，</a:t>
                </a:r>
                <a:r>
                  <a:rPr lang="zh-CN" altLang="zh-CN" dirty="0">
                    <a:solidFill>
                      <a:srgbClr val="000000"/>
                    </a:solidFill>
                  </a:rPr>
                  <a:t>叶平衡因子</a:t>
                </a:r>
                <a14:m>
                  <m:oMath xmlns:m="http://schemas.openxmlformats.org/officeDocument/2006/math">
                    <m:r>
                      <a:rPr lang="en-US" altLang="zh-CN">
                        <a:solidFill>
                          <a:srgbClr val="000000"/>
                        </a:solidFill>
                        <a:latin typeface="Cambria Math" panose="02040503050406030204" pitchFamily="18" charset="0"/>
                      </a:rPr>
                      <m:t>𝐿</m:t>
                    </m:r>
                  </m:oMath>
                </a14:m>
                <a:r>
                  <a:rPr lang="zh-CN" altLang="zh-CN" dirty="0" smtClean="0">
                    <a:solidFill>
                      <a:srgbClr val="000000"/>
                    </a:solidFill>
                  </a:rPr>
                  <a:t>为</a:t>
                </a:r>
                <a:r>
                  <a:rPr lang="en-US" altLang="zh-CN" dirty="0" smtClean="0">
                    <a:solidFill>
                      <a:srgbClr val="000000"/>
                    </a:solidFill>
                  </a:rPr>
                  <a:t>2</a:t>
                </a:r>
                <a:r>
                  <a:rPr lang="zh-CN" altLang="en-US" dirty="0" smtClean="0">
                    <a:solidFill>
                      <a:srgbClr val="000000"/>
                    </a:solidFill>
                  </a:rPr>
                  <a:t>限制叶子节点数最多</a:t>
                </a:r>
                <a:r>
                  <a:rPr lang="en-US" altLang="zh-CN" dirty="0">
                    <a:solidFill>
                      <a:srgbClr val="000000"/>
                    </a:solidFill>
                  </a:rPr>
                  <a:t>2</a:t>
                </a:r>
                <a:r>
                  <a:rPr lang="zh-CN" altLang="en-US" dirty="0" smtClean="0">
                    <a:solidFill>
                      <a:srgbClr val="000000"/>
                    </a:solidFill>
                  </a:rPr>
                  <a:t>个</a:t>
                </a:r>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2621499" y="989565"/>
                <a:ext cx="5509778" cy="369332"/>
              </a:xfrm>
              <a:prstGeom prst="rect">
                <a:avLst/>
              </a:prstGeom>
              <a:blipFill rotWithShape="0">
                <a:blip r:embed="rId6"/>
                <a:stretch>
                  <a:fillRect l="-885" t="-13115" r="-332"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700088" y="4495048"/>
                <a:ext cx="6225345" cy="276999"/>
              </a:xfrm>
              <a:prstGeom prst="rect">
                <a:avLst/>
              </a:prstGeom>
            </p:spPr>
            <p:txBody>
              <a:bodyPr wrap="square">
                <a:spAutoFit/>
              </a:bodyPr>
              <a:lstStyle/>
              <a:p>
                <a:pPr algn="ctr">
                  <a:spcAft>
                    <a:spcPts val="0"/>
                  </a:spcAft>
                </a:pPr>
                <a:r>
                  <a:rPr lang="en-US" sz="1200" kern="100" dirty="0">
                    <a:solidFill>
                      <a:srgbClr val="000000"/>
                    </a:solidFill>
                    <a:latin typeface="SimSun" charset="-122"/>
                    <a:cs typeface="Times New Roman" charset="0"/>
                  </a:rPr>
                  <a:t>(a) </a:t>
                </a:r>
                <a:r>
                  <a:rPr lang="zh-CN" sz="1200" kern="100" dirty="0">
                    <a:solidFill>
                      <a:srgbClr val="000000"/>
                    </a:solidFill>
                    <a:effectLst/>
                    <a:latin typeface="SimSun" charset="-122"/>
                    <a:cs typeface="Times New Roman" charset="0"/>
                  </a:rPr>
                  <a:t>插入新节点违反枝平衡因子</a:t>
                </a:r>
                <a14:m>
                  <m:oMath xmlns:m="http://schemas.openxmlformats.org/officeDocument/2006/math">
                    <m:r>
                      <a:rPr lang="en-US" sz="1200" i="1" kern="100">
                        <a:solidFill>
                          <a:srgbClr val="000000"/>
                        </a:solidFill>
                        <a:effectLst/>
                        <a:latin typeface="Cambria Math" charset="0"/>
                        <a:cs typeface="Times New Roman" charset="0"/>
                      </a:rPr>
                      <m:t>𝐵</m:t>
                    </m:r>
                  </m:oMath>
                </a14:m>
                <a:r>
                  <a:rPr lang="zh-CN" sz="1200" kern="100" dirty="0">
                    <a:solidFill>
                      <a:srgbClr val="000000"/>
                    </a:solidFill>
                    <a:effectLst/>
                    <a:latin typeface="SimSun" charset="-122"/>
                    <a:cs typeface="Times New Roman" charset="0"/>
                  </a:rPr>
                  <a:t>约束</a:t>
                </a:r>
                <a:r>
                  <a:rPr lang="en-US" sz="1200" kern="100" dirty="0">
                    <a:solidFill>
                      <a:srgbClr val="000000"/>
                    </a:solidFill>
                    <a:effectLst/>
                    <a:latin typeface="SimSun" charset="-122"/>
                    <a:cs typeface="Times New Roman" charset="0"/>
                  </a:rPr>
                  <a:t>			(b) </a:t>
                </a:r>
                <a:r>
                  <a:rPr lang="zh-CN" sz="1200" kern="100" dirty="0">
                    <a:solidFill>
                      <a:srgbClr val="000000"/>
                    </a:solidFill>
                    <a:effectLst/>
                    <a:latin typeface="SimSun" charset="-122"/>
                    <a:cs typeface="Times New Roman" charset="0"/>
                  </a:rPr>
                  <a:t>非叶节点分裂 </a:t>
                </a:r>
                <a:endParaRPr lang="en-US" sz="1200" kern="100" dirty="0">
                  <a:effectLst/>
                  <a:latin typeface="SimSun" charset="-122"/>
                  <a:cs typeface="Times New Roman"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700088" y="4495048"/>
                <a:ext cx="6225345" cy="276999"/>
              </a:xfrm>
              <a:prstGeom prst="rect">
                <a:avLst/>
              </a:prstGeom>
              <a:blipFill rotWithShape="0">
                <a:blip r:embed="rId7"/>
                <a:stretch>
                  <a:fillRect b="-15217"/>
                </a:stretch>
              </a:blipFill>
            </p:spPr>
            <p:txBody>
              <a:bodyPr/>
              <a:lstStyle/>
              <a:p>
                <a:r>
                  <a:rPr lang="en-US">
                    <a:noFill/>
                  </a:rPr>
                  <a:t> </a:t>
                </a:r>
              </a:p>
            </p:txBody>
          </p:sp>
        </mc:Fallback>
      </mc:AlternateContent>
    </p:spTree>
    <p:extLst>
      <p:ext uri="{BB962C8B-B14F-4D97-AF65-F5344CB8AC3E}">
        <p14:creationId xmlns:p14="http://schemas.microsoft.com/office/powerpoint/2010/main" val="21119781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smtClean="0"/>
              <a:t>BIRCH</a:t>
            </a:r>
            <a:r>
              <a:rPr lang="zh-CN" altLang="en-US" dirty="0" smtClean="0"/>
              <a:t>聚类</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3"/>
              <p:cNvSpPr>
                <a:spLocks noChangeArrowheads="1"/>
              </p:cNvSpPr>
              <p:nvPr/>
            </p:nvSpPr>
            <p:spPr bwMode="auto">
              <a:xfrm>
                <a:off x="596900" y="1000471"/>
                <a:ext cx="8045450" cy="363791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zh-CN" sz="1800" dirty="0">
                    <a:solidFill>
                      <a:srgbClr val="000000"/>
                    </a:solidFill>
                  </a:rPr>
                  <a:t>构建</a:t>
                </a:r>
                <a:r>
                  <a:rPr lang="en-US" altLang="zh-CN" sz="1800" dirty="0">
                    <a:solidFill>
                      <a:srgbClr val="000000"/>
                    </a:solidFill>
                  </a:rPr>
                  <a:t>CF-Tree</a:t>
                </a:r>
                <a:r>
                  <a:rPr lang="zh-CN" altLang="zh-CN" sz="1800" dirty="0">
                    <a:solidFill>
                      <a:srgbClr val="000000"/>
                    </a:solidFill>
                  </a:rPr>
                  <a:t>的过程为：</a:t>
                </a:r>
              </a:p>
              <a:p>
                <a:r>
                  <a:rPr lang="zh-CN" altLang="zh-CN" sz="1800" dirty="0" smtClean="0">
                    <a:solidFill>
                      <a:srgbClr val="000000"/>
                    </a:solidFill>
                  </a:rPr>
                  <a:t>选择</a:t>
                </a:r>
                <a:r>
                  <a:rPr lang="zh-CN" altLang="zh-CN" sz="1800" dirty="0">
                    <a:solidFill>
                      <a:srgbClr val="000000"/>
                    </a:solidFill>
                  </a:rPr>
                  <a:t>第一个样本点作为根节点</a:t>
                </a:r>
              </a:p>
              <a:p>
                <a:r>
                  <a:rPr lang="zh-CN" altLang="zh-CN" sz="1800" dirty="0" smtClean="0">
                    <a:solidFill>
                      <a:srgbClr val="000000"/>
                    </a:solidFill>
                  </a:rPr>
                  <a:t>从</a:t>
                </a:r>
                <a:r>
                  <a:rPr lang="zh-CN" altLang="zh-CN" sz="1800" dirty="0">
                    <a:solidFill>
                      <a:srgbClr val="000000"/>
                    </a:solidFill>
                  </a:rPr>
                  <a:t>根节点开始，依次选择最近的子节点</a:t>
                </a:r>
              </a:p>
              <a:p>
                <a:r>
                  <a:rPr lang="zh-CN" altLang="zh-CN" sz="1800" dirty="0" smtClean="0">
                    <a:solidFill>
                      <a:srgbClr val="000000"/>
                    </a:solidFill>
                  </a:rPr>
                  <a:t>到达</a:t>
                </a:r>
                <a:r>
                  <a:rPr lang="zh-CN" altLang="zh-CN" sz="1800" dirty="0">
                    <a:solidFill>
                      <a:srgbClr val="000000"/>
                    </a:solidFill>
                  </a:rPr>
                  <a:t>叶节点后，</a:t>
                </a:r>
              </a:p>
              <a:p>
                <a:pPr marL="0" indent="0">
                  <a:buNone/>
                </a:pPr>
                <a:r>
                  <a:rPr lang="en-US" altLang="zh-CN" sz="1800" dirty="0" smtClean="0">
                    <a:solidFill>
                      <a:srgbClr val="000000"/>
                    </a:solidFill>
                  </a:rPr>
                  <a:t>		if </a:t>
                </a:r>
                <a:r>
                  <a:rPr lang="zh-CN" altLang="zh-CN" sz="1800" dirty="0">
                    <a:solidFill>
                      <a:srgbClr val="000000"/>
                    </a:solidFill>
                  </a:rPr>
                  <a:t>查该数据点是否能够直接插入最近的元组</a:t>
                </a:r>
                <a14:m>
                  <m:oMath xmlns:m="http://schemas.openxmlformats.org/officeDocument/2006/math">
                    <m:r>
                      <a:rPr lang="en-US" altLang="zh-CN" sz="1800">
                        <a:solidFill>
                          <a:srgbClr val="000000"/>
                        </a:solidFill>
                        <a:latin typeface="Cambria Math" panose="02040503050406030204" pitchFamily="18" charset="0"/>
                      </a:rPr>
                      <m:t>𝐶𝐹</m:t>
                    </m:r>
                  </m:oMath>
                </a14:m>
                <a:r>
                  <a:rPr lang="en-US" altLang="zh-CN" sz="1800" dirty="0">
                    <a:solidFill>
                      <a:srgbClr val="000000"/>
                    </a:solidFill>
                  </a:rPr>
                  <a:t> </a:t>
                </a:r>
                <a:endParaRPr lang="zh-CN" altLang="zh-CN" sz="1800" dirty="0">
                  <a:solidFill>
                    <a:srgbClr val="000000"/>
                  </a:solidFill>
                </a:endParaRPr>
              </a:p>
              <a:p>
                <a:pPr marL="0" indent="0">
                  <a:buNone/>
                </a:pPr>
                <a:r>
                  <a:rPr lang="en-US" altLang="zh-CN" sz="1800" dirty="0">
                    <a:solidFill>
                      <a:srgbClr val="000000"/>
                    </a:solidFill>
                  </a:rPr>
                  <a:t>	</a:t>
                </a:r>
                <a:r>
                  <a:rPr lang="en-US" altLang="zh-CN" sz="1800" dirty="0" smtClean="0">
                    <a:solidFill>
                      <a:srgbClr val="000000"/>
                    </a:solidFill>
                  </a:rPr>
                  <a:t>		</a:t>
                </a:r>
                <a:r>
                  <a:rPr lang="zh-CN" altLang="zh-CN" sz="1800" dirty="0" smtClean="0">
                    <a:solidFill>
                      <a:srgbClr val="000000"/>
                    </a:solidFill>
                  </a:rPr>
                  <a:t>更新</a:t>
                </a:r>
                <a14:m>
                  <m:oMath xmlns:m="http://schemas.openxmlformats.org/officeDocument/2006/math">
                    <m:r>
                      <a:rPr lang="en-US" altLang="zh-CN" sz="1800">
                        <a:solidFill>
                          <a:srgbClr val="000000"/>
                        </a:solidFill>
                        <a:latin typeface="Cambria Math" panose="02040503050406030204" pitchFamily="18" charset="0"/>
                      </a:rPr>
                      <m:t>𝐶𝐹</m:t>
                    </m:r>
                  </m:oMath>
                </a14:m>
                <a:r>
                  <a:rPr lang="zh-CN" altLang="zh-CN" sz="1800" dirty="0">
                    <a:solidFill>
                      <a:srgbClr val="000000"/>
                    </a:solidFill>
                  </a:rPr>
                  <a:t>值</a:t>
                </a:r>
              </a:p>
              <a:p>
                <a:pPr marL="0" indent="0">
                  <a:buNone/>
                </a:pPr>
                <a:r>
                  <a:rPr lang="en-US" altLang="zh-CN" sz="1800" dirty="0" smtClean="0">
                    <a:solidFill>
                      <a:srgbClr val="000000"/>
                    </a:solidFill>
                  </a:rPr>
                  <a:t>		else </a:t>
                </a:r>
                <a:r>
                  <a:rPr lang="en-US" altLang="zh-CN" sz="1800" dirty="0">
                    <a:solidFill>
                      <a:srgbClr val="000000"/>
                    </a:solidFill>
                  </a:rPr>
                  <a:t>if</a:t>
                </a:r>
                <a:r>
                  <a:rPr lang="zh-CN" altLang="zh-CN" sz="1800" dirty="0">
                    <a:solidFill>
                      <a:srgbClr val="000000"/>
                    </a:solidFill>
                  </a:rPr>
                  <a:t>可以直接在当前节点添加一个新的</a:t>
                </a:r>
                <a:r>
                  <a:rPr lang="zh-CN" altLang="zh-CN" sz="1800" dirty="0" smtClean="0">
                    <a:solidFill>
                      <a:srgbClr val="000000"/>
                    </a:solidFill>
                  </a:rPr>
                  <a:t>元组</a:t>
                </a:r>
                <a:endParaRPr lang="en-US" altLang="zh-CN" sz="1800" dirty="0" smtClean="0">
                  <a:solidFill>
                    <a:srgbClr val="000000"/>
                  </a:solidFill>
                </a:endParaRPr>
              </a:p>
              <a:p>
                <a:pPr marL="0" indent="0">
                  <a:buNone/>
                </a:pPr>
                <a:r>
                  <a:rPr lang="en-US" altLang="zh-CN" sz="1800" dirty="0">
                    <a:solidFill>
                      <a:srgbClr val="000000"/>
                    </a:solidFill>
                  </a:rPr>
                  <a:t>	</a:t>
                </a:r>
                <a:r>
                  <a:rPr lang="en-US" altLang="zh-CN" sz="1800" dirty="0" smtClean="0">
                    <a:solidFill>
                      <a:srgbClr val="000000"/>
                    </a:solidFill>
                  </a:rPr>
                  <a:t>		</a:t>
                </a:r>
                <a:r>
                  <a:rPr lang="zh-CN" altLang="zh-CN" sz="1800" dirty="0" smtClean="0">
                    <a:solidFill>
                      <a:srgbClr val="000000"/>
                    </a:solidFill>
                  </a:rPr>
                  <a:t>添加</a:t>
                </a:r>
                <a:r>
                  <a:rPr lang="zh-CN" altLang="zh-CN" sz="1800" dirty="0">
                    <a:solidFill>
                      <a:srgbClr val="000000"/>
                    </a:solidFill>
                  </a:rPr>
                  <a:t>一个新的元组</a:t>
                </a:r>
              </a:p>
              <a:p>
                <a:pPr marL="0" indent="0">
                  <a:buNone/>
                </a:pPr>
                <a:r>
                  <a:rPr lang="en-US" altLang="zh-CN" sz="1800" dirty="0" smtClean="0">
                    <a:solidFill>
                      <a:srgbClr val="000000"/>
                    </a:solidFill>
                  </a:rPr>
                  <a:t>		else</a:t>
                </a:r>
                <a:r>
                  <a:rPr lang="zh-CN" altLang="zh-CN" sz="1800" dirty="0">
                    <a:solidFill>
                      <a:srgbClr val="000000"/>
                    </a:solidFill>
                  </a:rPr>
                  <a:t>分裂最远的元组，按最近距离重新分配其它元组</a:t>
                </a:r>
              </a:p>
              <a:p>
                <a:r>
                  <a:rPr lang="zh-CN" altLang="zh-CN" sz="1800" dirty="0" smtClean="0">
                    <a:solidFill>
                      <a:srgbClr val="000000"/>
                    </a:solidFill>
                  </a:rPr>
                  <a:t>更新</a:t>
                </a:r>
                <a:r>
                  <a:rPr lang="zh-CN" altLang="zh-CN" sz="1800" dirty="0">
                    <a:solidFill>
                      <a:srgbClr val="000000"/>
                    </a:solidFill>
                  </a:rPr>
                  <a:t>每个非叶节点的</a:t>
                </a:r>
                <a14:m>
                  <m:oMath xmlns:m="http://schemas.openxmlformats.org/officeDocument/2006/math">
                    <m:r>
                      <a:rPr lang="en-US" altLang="zh-CN" sz="1800">
                        <a:solidFill>
                          <a:srgbClr val="000000"/>
                        </a:solidFill>
                        <a:latin typeface="Cambria Math" panose="02040503050406030204" pitchFamily="18" charset="0"/>
                      </a:rPr>
                      <m:t>𝐶𝐹</m:t>
                    </m:r>
                  </m:oMath>
                </a14:m>
                <a:r>
                  <a:rPr lang="zh-CN" altLang="zh-CN" sz="1800" dirty="0">
                    <a:solidFill>
                      <a:srgbClr val="000000"/>
                    </a:solidFill>
                  </a:rPr>
                  <a:t>信息，如果分裂节点，在父节点中插入新的元组，检查分裂，直到根节点</a:t>
                </a:r>
              </a:p>
            </p:txBody>
          </p:sp>
        </mc:Choice>
        <mc:Fallback xmlns="">
          <p:sp>
            <p:nvSpPr>
              <p:cNvPr id="12" name="矩形 3"/>
              <p:cNvSpPr>
                <a:spLocks noRot="1" noChangeAspect="1" noMove="1" noResize="1" noEditPoints="1" noAdjustHandles="1" noChangeArrowheads="1" noChangeShapeType="1" noTextEdit="1"/>
              </p:cNvSpPr>
              <p:nvPr/>
            </p:nvSpPr>
            <p:spPr bwMode="auto">
              <a:xfrm>
                <a:off x="596900" y="1000471"/>
                <a:ext cx="8045450" cy="3637919"/>
              </a:xfrm>
              <a:prstGeom prst="rect">
                <a:avLst/>
              </a:prstGeom>
              <a:blipFill>
                <a:blip r:embed="rId2"/>
                <a:stretch>
                  <a:fillRect l="-530" t="-1340" b="-117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2594817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smtClean="0"/>
              <a:t>BIRCH</a:t>
            </a:r>
            <a:r>
              <a:rPr lang="zh-CN" altLang="en-US" dirty="0" smtClean="0"/>
              <a:t>聚类</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3"/>
              <p:cNvSpPr>
                <a:spLocks noChangeArrowheads="1"/>
              </p:cNvSpPr>
              <p:nvPr/>
            </p:nvSpPr>
            <p:spPr bwMode="auto">
              <a:xfrm>
                <a:off x="596900" y="1000471"/>
                <a:ext cx="8045450" cy="308392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en-US" altLang="zh-CN" sz="1800" dirty="0">
                    <a:solidFill>
                      <a:srgbClr val="000000"/>
                    </a:solidFill>
                  </a:rPr>
                  <a:t>BIRCH</a:t>
                </a:r>
                <a:r>
                  <a:rPr lang="zh-CN" altLang="zh-CN" sz="1800" dirty="0">
                    <a:solidFill>
                      <a:srgbClr val="000000"/>
                    </a:solidFill>
                  </a:rPr>
                  <a:t>算法的过程如下：</a:t>
                </a:r>
              </a:p>
              <a:p>
                <a:r>
                  <a:rPr lang="en-US" altLang="zh-CN" sz="1800" dirty="0" smtClean="0">
                    <a:solidFill>
                      <a:srgbClr val="000000"/>
                    </a:solidFill>
                  </a:rPr>
                  <a:t>	(1)</a:t>
                </a:r>
                <a:r>
                  <a:rPr lang="zh-CN" altLang="zh-CN" sz="1800" dirty="0" smtClean="0">
                    <a:solidFill>
                      <a:srgbClr val="000000"/>
                    </a:solidFill>
                  </a:rPr>
                  <a:t>将</a:t>
                </a:r>
                <a:r>
                  <a:rPr lang="zh-CN" altLang="zh-CN" sz="1800" dirty="0">
                    <a:solidFill>
                      <a:srgbClr val="000000"/>
                    </a:solidFill>
                  </a:rPr>
                  <a:t>数据载入内存，扫描所有数据，初始化构造一个</a:t>
                </a:r>
                <a:r>
                  <a:rPr lang="en-US" altLang="zh-CN" sz="1800" dirty="0">
                    <a:solidFill>
                      <a:srgbClr val="000000"/>
                    </a:solidFill>
                  </a:rPr>
                  <a:t>CF-Tree</a:t>
                </a:r>
                <a:r>
                  <a:rPr lang="zh-CN" altLang="zh-CN" sz="1800" dirty="0">
                    <a:solidFill>
                      <a:srgbClr val="000000"/>
                    </a:solidFill>
                  </a:rPr>
                  <a:t>。</a:t>
                </a:r>
              </a:p>
              <a:p>
                <a:r>
                  <a:rPr lang="en-US" altLang="zh-CN" sz="1800" dirty="0" smtClean="0">
                    <a:solidFill>
                      <a:srgbClr val="000000"/>
                    </a:solidFill>
                  </a:rPr>
                  <a:t>	(2)</a:t>
                </a:r>
                <a:r>
                  <a:rPr lang="zh-CN" altLang="zh-CN" sz="1800" dirty="0" smtClean="0">
                    <a:solidFill>
                      <a:srgbClr val="000000"/>
                    </a:solidFill>
                  </a:rPr>
                  <a:t>对</a:t>
                </a:r>
                <a:r>
                  <a:rPr lang="zh-CN" altLang="zh-CN" sz="1800" dirty="0">
                    <a:solidFill>
                      <a:srgbClr val="000000"/>
                    </a:solidFill>
                  </a:rPr>
                  <a:t>步骤</a:t>
                </a:r>
                <a:r>
                  <a:rPr lang="en-US" altLang="zh-CN" sz="1800" dirty="0">
                    <a:solidFill>
                      <a:srgbClr val="000000"/>
                    </a:solidFill>
                  </a:rPr>
                  <a:t>(1)</a:t>
                </a:r>
                <a:r>
                  <a:rPr lang="zh-CN" altLang="zh-CN" sz="1800" dirty="0">
                    <a:solidFill>
                      <a:srgbClr val="000000"/>
                    </a:solidFill>
                  </a:rPr>
                  <a:t>建立的</a:t>
                </a:r>
                <a:r>
                  <a:rPr lang="en-US" altLang="zh-CN" sz="1800" dirty="0">
                    <a:solidFill>
                      <a:srgbClr val="000000"/>
                    </a:solidFill>
                  </a:rPr>
                  <a:t>CF-Tree</a:t>
                </a:r>
                <a:r>
                  <a:rPr lang="zh-CN" altLang="zh-CN" sz="1800" dirty="0">
                    <a:solidFill>
                      <a:srgbClr val="000000"/>
                    </a:solidFill>
                  </a:rPr>
                  <a:t>进行处理，将稠密数据分成簇，将过于稀疏的数据作为孤立点。对一些超球体距离近的元组进行合并。（该步骤可选）</a:t>
                </a:r>
              </a:p>
              <a:p>
                <a:r>
                  <a:rPr lang="en-US" altLang="zh-CN" sz="1800" dirty="0" smtClean="0">
                    <a:solidFill>
                      <a:srgbClr val="000000"/>
                    </a:solidFill>
                  </a:rPr>
                  <a:t>	(3)</a:t>
                </a:r>
                <a:r>
                  <a:rPr lang="zh-CN" altLang="zh-CN" sz="1800" dirty="0" smtClean="0">
                    <a:solidFill>
                      <a:srgbClr val="000000"/>
                    </a:solidFill>
                  </a:rPr>
                  <a:t>利用</a:t>
                </a:r>
                <a:r>
                  <a:rPr lang="zh-CN" altLang="zh-CN" sz="1800" dirty="0">
                    <a:solidFill>
                      <a:srgbClr val="000000"/>
                    </a:solidFill>
                  </a:rPr>
                  <a:t>其他聚类算法（例如</a:t>
                </a:r>
                <a14:m>
                  <m:oMath xmlns:m="http://schemas.openxmlformats.org/officeDocument/2006/math">
                    <m:r>
                      <a:rPr lang="en-US" altLang="zh-CN" sz="1800">
                        <a:solidFill>
                          <a:srgbClr val="000000"/>
                        </a:solidFill>
                        <a:latin typeface="Cambria Math" panose="02040503050406030204" pitchFamily="18" charset="0"/>
                      </a:rPr>
                      <m:t>𝑘</m:t>
                    </m:r>
                  </m:oMath>
                </a14:m>
                <a:r>
                  <a:rPr lang="en-US" altLang="zh-CN" sz="1800" dirty="0">
                    <a:solidFill>
                      <a:srgbClr val="000000"/>
                    </a:solidFill>
                  </a:rPr>
                  <a:t>-</a:t>
                </a:r>
                <a:r>
                  <a:rPr lang="zh-CN" altLang="zh-CN" sz="1800" dirty="0">
                    <a:solidFill>
                      <a:srgbClr val="000000"/>
                    </a:solidFill>
                  </a:rPr>
                  <a:t>均值算法）对得到的</a:t>
                </a:r>
                <a14:m>
                  <m:oMath xmlns:m="http://schemas.openxmlformats.org/officeDocument/2006/math">
                    <m:r>
                      <a:rPr lang="en-US" altLang="zh-CN" sz="1800">
                        <a:solidFill>
                          <a:srgbClr val="000000"/>
                        </a:solidFill>
                        <a:latin typeface="Cambria Math" panose="02040503050406030204" pitchFamily="18" charset="0"/>
                      </a:rPr>
                      <m:t>𝐶𝐹</m:t>
                    </m:r>
                  </m:oMath>
                </a14:m>
                <a:r>
                  <a:rPr lang="zh-CN" altLang="zh-CN" sz="1800" dirty="0">
                    <a:solidFill>
                      <a:srgbClr val="000000"/>
                    </a:solidFill>
                  </a:rPr>
                  <a:t>元组进行聚类，得到聚类效果更好的</a:t>
                </a:r>
                <a:r>
                  <a:rPr lang="en-US" altLang="zh-CN" sz="1800" dirty="0">
                    <a:solidFill>
                      <a:srgbClr val="000000"/>
                    </a:solidFill>
                  </a:rPr>
                  <a:t>CF-Tree</a:t>
                </a:r>
                <a:r>
                  <a:rPr lang="zh-CN" altLang="zh-CN" sz="1800" dirty="0">
                    <a:solidFill>
                      <a:srgbClr val="000000"/>
                    </a:solidFill>
                  </a:rPr>
                  <a:t>，从而消除数据分布对于聚类结果产生的影响，同时去除不合理的节点分裂。（该步骤可选）</a:t>
                </a:r>
              </a:p>
              <a:p>
                <a:r>
                  <a:rPr lang="en-US" altLang="zh-CN" sz="1800" dirty="0" smtClean="0">
                    <a:solidFill>
                      <a:srgbClr val="000000"/>
                    </a:solidFill>
                  </a:rPr>
                  <a:t>	(4)</a:t>
                </a:r>
                <a:r>
                  <a:rPr lang="zh-CN" altLang="zh-CN" sz="1800" dirty="0" smtClean="0">
                    <a:solidFill>
                      <a:srgbClr val="000000"/>
                    </a:solidFill>
                  </a:rPr>
                  <a:t>利用</a:t>
                </a:r>
                <a:r>
                  <a:rPr lang="zh-CN" altLang="zh-CN" sz="1800" dirty="0">
                    <a:solidFill>
                      <a:srgbClr val="000000"/>
                    </a:solidFill>
                  </a:rPr>
                  <a:t>前面步骤得到的</a:t>
                </a:r>
                <a:r>
                  <a:rPr lang="en-US" altLang="zh-CN" sz="1800" dirty="0">
                    <a:solidFill>
                      <a:srgbClr val="000000"/>
                    </a:solidFill>
                  </a:rPr>
                  <a:t>CF-Tree</a:t>
                </a:r>
                <a:r>
                  <a:rPr lang="zh-CN" altLang="zh-CN" sz="1800" dirty="0">
                    <a:solidFill>
                      <a:srgbClr val="000000"/>
                    </a:solidFill>
                  </a:rPr>
                  <a:t>中的所有</a:t>
                </a:r>
                <a14:m>
                  <m:oMath xmlns:m="http://schemas.openxmlformats.org/officeDocument/2006/math">
                    <m:r>
                      <a:rPr lang="en-US" altLang="zh-CN" sz="1800">
                        <a:solidFill>
                          <a:srgbClr val="000000"/>
                        </a:solidFill>
                        <a:latin typeface="Cambria Math" panose="02040503050406030204" pitchFamily="18" charset="0"/>
                      </a:rPr>
                      <m:t>𝐶𝐹</m:t>
                    </m:r>
                  </m:oMath>
                </a14:m>
                <a:r>
                  <a:rPr lang="zh-CN" altLang="zh-CN" sz="1800" dirty="0">
                    <a:solidFill>
                      <a:srgbClr val="000000"/>
                    </a:solidFill>
                  </a:rPr>
                  <a:t>节点的中心作为初始中心，重新对所有样本点按距离从近到远进行聚类，进一步减少</a:t>
                </a:r>
                <a:r>
                  <a:rPr lang="en-US" altLang="zh-CN" sz="1800" dirty="0">
                    <a:solidFill>
                      <a:srgbClr val="000000"/>
                    </a:solidFill>
                  </a:rPr>
                  <a:t>CF-Tree</a:t>
                </a:r>
                <a:r>
                  <a:rPr lang="zh-CN" altLang="zh-CN" sz="1800" dirty="0">
                    <a:solidFill>
                      <a:srgbClr val="000000"/>
                    </a:solidFill>
                  </a:rPr>
                  <a:t>的参数限制而对聚类结果产生负面影响。（该步骤可选）</a:t>
                </a:r>
              </a:p>
            </p:txBody>
          </p:sp>
        </mc:Choice>
        <mc:Fallback xmlns="">
          <p:sp>
            <p:nvSpPr>
              <p:cNvPr id="12" name="矩形 3"/>
              <p:cNvSpPr>
                <a:spLocks noRot="1" noChangeAspect="1" noMove="1" noResize="1" noEditPoints="1" noAdjustHandles="1" noChangeArrowheads="1" noChangeShapeType="1" noTextEdit="1"/>
              </p:cNvSpPr>
              <p:nvPr/>
            </p:nvSpPr>
            <p:spPr bwMode="auto">
              <a:xfrm>
                <a:off x="596900" y="1000471"/>
                <a:ext cx="8045450" cy="3083921"/>
              </a:xfrm>
              <a:prstGeom prst="rect">
                <a:avLst/>
              </a:prstGeom>
              <a:blipFill>
                <a:blip r:embed="rId2"/>
                <a:stretch>
                  <a:fillRect l="-530" t="-1581" r="-530" b="-158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17180024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smtClean="0"/>
              <a:t>BIRCH</a:t>
            </a:r>
            <a:r>
              <a:rPr lang="zh-CN" altLang="en-US" dirty="0" smtClean="0"/>
              <a:t>聚类总结</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3"/>
              <p:cNvSpPr>
                <a:spLocks noChangeArrowheads="1"/>
              </p:cNvSpPr>
              <p:nvPr/>
            </p:nvSpPr>
            <p:spPr bwMode="auto">
              <a:xfrm>
                <a:off x="596900" y="1000471"/>
                <a:ext cx="8045450" cy="316702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nSpc>
                    <a:spcPct val="150000"/>
                  </a:lnSpc>
                </a:pPr>
                <a:r>
                  <a:rPr lang="en-US" altLang="zh-CN" sz="1800" dirty="0">
                    <a:solidFill>
                      <a:srgbClr val="000000"/>
                    </a:solidFill>
                  </a:rPr>
                  <a:t>BIRCH</a:t>
                </a:r>
                <a:r>
                  <a:rPr lang="zh-CN" altLang="zh-CN" sz="1800" dirty="0">
                    <a:solidFill>
                      <a:srgbClr val="000000"/>
                    </a:solidFill>
                  </a:rPr>
                  <a:t>算法只需要扫描一遍数据集就可以得到聚类结果，因此聚类的速度非常快，在样本量比较大的情况下，更加突出</a:t>
                </a:r>
                <a:r>
                  <a:rPr lang="en-US" altLang="zh-CN" sz="1800" dirty="0">
                    <a:solidFill>
                      <a:srgbClr val="000000"/>
                    </a:solidFill>
                  </a:rPr>
                  <a:t>BIRCH</a:t>
                </a:r>
                <a:r>
                  <a:rPr lang="zh-CN" altLang="zh-CN" sz="1800" dirty="0">
                    <a:solidFill>
                      <a:srgbClr val="000000"/>
                    </a:solidFill>
                  </a:rPr>
                  <a:t>算法的这一优势</a:t>
                </a:r>
                <a:r>
                  <a:rPr lang="zh-CN" altLang="zh-CN" sz="1800" dirty="0" smtClean="0">
                    <a:solidFill>
                      <a:srgbClr val="000000"/>
                    </a:solidFill>
                  </a:rPr>
                  <a:t>。</a:t>
                </a:r>
                <a:endParaRPr lang="en-US" altLang="zh-CN" sz="1800" dirty="0" smtClean="0">
                  <a:solidFill>
                    <a:srgbClr val="000000"/>
                  </a:solidFill>
                </a:endParaRPr>
              </a:p>
              <a:p>
                <a:pPr>
                  <a:lnSpc>
                    <a:spcPct val="150000"/>
                  </a:lnSpc>
                </a:pPr>
                <a:r>
                  <a:rPr lang="zh-CN" altLang="zh-CN" sz="1800" dirty="0" smtClean="0">
                    <a:solidFill>
                      <a:srgbClr val="000000"/>
                    </a:solidFill>
                  </a:rPr>
                  <a:t>聚</a:t>
                </a:r>
                <a:r>
                  <a:rPr lang="zh-CN" altLang="zh-CN" sz="1800" dirty="0">
                    <a:solidFill>
                      <a:srgbClr val="000000"/>
                    </a:solidFill>
                  </a:rPr>
                  <a:t>类的过程中，可以根据空间阈值</a:t>
                </a:r>
                <a14:m>
                  <m:oMath xmlns:m="http://schemas.openxmlformats.org/officeDocument/2006/math">
                    <m:r>
                      <a:rPr lang="en-US" altLang="zh-CN" sz="1800">
                        <a:solidFill>
                          <a:srgbClr val="000000"/>
                        </a:solidFill>
                        <a:latin typeface="Cambria Math" panose="02040503050406030204" pitchFamily="18" charset="0"/>
                      </a:rPr>
                      <m:t>𝑇</m:t>
                    </m:r>
                  </m:oMath>
                </a14:m>
                <a:r>
                  <a:rPr lang="zh-CN" altLang="zh-CN" sz="1800" dirty="0">
                    <a:solidFill>
                      <a:srgbClr val="000000"/>
                    </a:solidFill>
                  </a:rPr>
                  <a:t>的约束，不像</a:t>
                </a:r>
                <a14:m>
                  <m:oMath xmlns:m="http://schemas.openxmlformats.org/officeDocument/2006/math">
                    <m:r>
                      <a:rPr lang="en-US" altLang="zh-CN" sz="1800">
                        <a:solidFill>
                          <a:srgbClr val="000000"/>
                        </a:solidFill>
                        <a:latin typeface="Cambria Math" panose="02040503050406030204" pitchFamily="18" charset="0"/>
                      </a:rPr>
                      <m:t>𝑘</m:t>
                    </m:r>
                  </m:oMath>
                </a14:m>
                <a:r>
                  <a:rPr lang="en-US" altLang="zh-CN" sz="1800" dirty="0">
                    <a:solidFill>
                      <a:srgbClr val="000000"/>
                    </a:solidFill>
                  </a:rPr>
                  <a:t>-</a:t>
                </a:r>
                <a:r>
                  <a:rPr lang="zh-CN" altLang="zh-CN" sz="1800" dirty="0">
                    <a:solidFill>
                      <a:srgbClr val="000000"/>
                    </a:solidFill>
                  </a:rPr>
                  <a:t>均值算法受到噪音点的影响较大，可以识别出数据集中的噪音点。</a:t>
                </a:r>
              </a:p>
              <a:p>
                <a:pPr>
                  <a:lnSpc>
                    <a:spcPct val="150000"/>
                  </a:lnSpc>
                </a:pPr>
                <a:r>
                  <a:rPr lang="zh-CN" altLang="zh-CN" sz="1800" dirty="0" smtClean="0">
                    <a:solidFill>
                      <a:srgbClr val="000000"/>
                    </a:solidFill>
                  </a:rPr>
                  <a:t>由于</a:t>
                </a:r>
                <a:r>
                  <a:rPr lang="zh-CN" altLang="zh-CN" sz="1800" dirty="0">
                    <a:solidFill>
                      <a:srgbClr val="000000"/>
                    </a:solidFill>
                  </a:rPr>
                  <a:t>枝平衡因子</a:t>
                </a:r>
                <a14:m>
                  <m:oMath xmlns:m="http://schemas.openxmlformats.org/officeDocument/2006/math">
                    <m:r>
                      <a:rPr lang="en-US" altLang="zh-CN" sz="1800">
                        <a:solidFill>
                          <a:srgbClr val="000000"/>
                        </a:solidFill>
                        <a:latin typeface="Cambria Math" panose="02040503050406030204" pitchFamily="18" charset="0"/>
                      </a:rPr>
                      <m:t>𝐵</m:t>
                    </m:r>
                  </m:oMath>
                </a14:m>
                <a:r>
                  <a:rPr lang="zh-CN" altLang="zh-CN" sz="1800" dirty="0">
                    <a:solidFill>
                      <a:srgbClr val="000000"/>
                    </a:solidFill>
                  </a:rPr>
                  <a:t>和叶平衡因子</a:t>
                </a:r>
                <a14:m>
                  <m:oMath xmlns:m="http://schemas.openxmlformats.org/officeDocument/2006/math">
                    <m:r>
                      <a:rPr lang="en-US" altLang="zh-CN" sz="1800">
                        <a:solidFill>
                          <a:srgbClr val="000000"/>
                        </a:solidFill>
                        <a:latin typeface="Cambria Math" panose="02040503050406030204" pitchFamily="18" charset="0"/>
                      </a:rPr>
                      <m:t>𝐿</m:t>
                    </m:r>
                  </m:oMath>
                </a14:m>
                <a:r>
                  <a:rPr lang="zh-CN" altLang="zh-CN" sz="1800" dirty="0">
                    <a:solidFill>
                      <a:srgbClr val="000000"/>
                    </a:solidFill>
                  </a:rPr>
                  <a:t>的约束，对每个节点的</a:t>
                </a:r>
                <a14:m>
                  <m:oMath xmlns:m="http://schemas.openxmlformats.org/officeDocument/2006/math">
                    <m:r>
                      <a:rPr lang="en-US" altLang="zh-CN" sz="1800">
                        <a:solidFill>
                          <a:srgbClr val="000000"/>
                        </a:solidFill>
                        <a:latin typeface="Cambria Math" panose="02040503050406030204" pitchFamily="18" charset="0"/>
                      </a:rPr>
                      <m:t>𝐶𝐹</m:t>
                    </m:r>
                  </m:oMath>
                </a14:m>
                <a:r>
                  <a:rPr lang="zh-CN" altLang="zh-CN" sz="1800" dirty="0">
                    <a:solidFill>
                      <a:srgbClr val="000000"/>
                    </a:solidFill>
                  </a:rPr>
                  <a:t>个数有限制，可能会导致聚类结果与实际的样本点分布情况不同</a:t>
                </a:r>
                <a:r>
                  <a:rPr lang="zh-CN" altLang="zh-CN" sz="1800" dirty="0" smtClean="0">
                    <a:solidFill>
                      <a:srgbClr val="000000"/>
                    </a:solidFill>
                  </a:rPr>
                  <a:t>。</a:t>
                </a:r>
                <a:endParaRPr lang="en-US" altLang="zh-CN" sz="1800" dirty="0" smtClean="0">
                  <a:solidFill>
                    <a:srgbClr val="000000"/>
                  </a:solidFill>
                </a:endParaRPr>
              </a:p>
              <a:p>
                <a:pPr>
                  <a:lnSpc>
                    <a:spcPct val="150000"/>
                  </a:lnSpc>
                </a:pPr>
                <a:r>
                  <a:rPr lang="zh-CN" altLang="zh-CN" sz="1800" dirty="0" smtClean="0">
                    <a:solidFill>
                      <a:srgbClr val="000000"/>
                    </a:solidFill>
                  </a:rPr>
                  <a:t>与</a:t>
                </a:r>
                <a14:m>
                  <m:oMath xmlns:m="http://schemas.openxmlformats.org/officeDocument/2006/math">
                    <m:r>
                      <a:rPr lang="en-US" altLang="zh-CN" sz="1800">
                        <a:solidFill>
                          <a:srgbClr val="000000"/>
                        </a:solidFill>
                        <a:latin typeface="Cambria Math" panose="02040503050406030204" pitchFamily="18" charset="0"/>
                      </a:rPr>
                      <m:t>𝑘</m:t>
                    </m:r>
                  </m:oMath>
                </a14:m>
                <a:r>
                  <a:rPr lang="en-US" altLang="zh-CN" sz="1800" dirty="0">
                    <a:solidFill>
                      <a:srgbClr val="000000"/>
                    </a:solidFill>
                  </a:rPr>
                  <a:t>-</a:t>
                </a:r>
                <a:r>
                  <a:rPr lang="zh-CN" altLang="zh-CN" sz="1800" dirty="0">
                    <a:solidFill>
                      <a:srgbClr val="000000"/>
                    </a:solidFill>
                  </a:rPr>
                  <a:t>均值算法类似，如果数据不是呈超球体（凸）分布的，则聚类效果不好</a:t>
                </a:r>
              </a:p>
            </p:txBody>
          </p:sp>
        </mc:Choice>
        <mc:Fallback xmlns="">
          <p:sp>
            <p:nvSpPr>
              <p:cNvPr id="12" name="矩形 3"/>
              <p:cNvSpPr>
                <a:spLocks noRot="1" noChangeAspect="1" noMove="1" noResize="1" noEditPoints="1" noAdjustHandles="1" noChangeArrowheads="1" noChangeShapeType="1" noTextEdit="1"/>
              </p:cNvSpPr>
              <p:nvPr/>
            </p:nvSpPr>
            <p:spPr bwMode="auto">
              <a:xfrm>
                <a:off x="596900" y="1000471"/>
                <a:ext cx="8045450" cy="3167021"/>
              </a:xfrm>
              <a:prstGeom prst="rect">
                <a:avLst/>
              </a:prstGeom>
              <a:blipFill rotWithShape="0">
                <a:blip r:embed="rId2"/>
                <a:stretch>
                  <a:fillRect l="-530" r="-606" b="-76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15496104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ltLang="zh-CN" dirty="0" err="1" smtClean="0"/>
              <a:t>Adaboost</a:t>
            </a:r>
            <a:endParaRPr lang="en-US" dirty="0"/>
          </a:p>
        </p:txBody>
      </p:sp>
    </p:spTree>
    <p:extLst>
      <p:ext uri="{BB962C8B-B14F-4D97-AF65-F5344CB8AC3E}">
        <p14:creationId xmlns:p14="http://schemas.microsoft.com/office/powerpoint/2010/main" val="12566397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p:txBody>
          <a:bodyPr/>
          <a:lstStyle/>
          <a:p>
            <a:pPr eaLnBrk="1" hangingPunct="1"/>
            <a:r>
              <a:rPr lang="zh-CN" altLang="zh-CN" b="1">
                <a:solidFill>
                  <a:srgbClr val="303030"/>
                </a:solidFill>
                <a:sym typeface="Arial" charset="0"/>
              </a:rPr>
              <a:t>Adaboost 算法介绍</a:t>
            </a:r>
            <a:endParaRPr lang="zh-CN" altLang="en-US"/>
          </a:p>
        </p:txBody>
      </p:sp>
      <p:sp>
        <p:nvSpPr>
          <p:cNvPr id="3" name="内容占位符 2"/>
          <p:cNvSpPr>
            <a:spLocks noGrp="1"/>
          </p:cNvSpPr>
          <p:nvPr>
            <p:ph idx="1"/>
          </p:nvPr>
        </p:nvSpPr>
        <p:spPr>
          <a:xfrm>
            <a:off x="258418" y="986511"/>
            <a:ext cx="8189843" cy="3804150"/>
          </a:xfrm>
        </p:spPr>
        <p:txBody>
          <a:bodyPr/>
          <a:lstStyle/>
          <a:p>
            <a:pPr marL="260747" indent="9525" eaLnBrk="1" hangingPunct="1">
              <a:lnSpc>
                <a:spcPct val="150000"/>
              </a:lnSpc>
              <a:buFont typeface="Arial" charset="0"/>
              <a:buChar char="•"/>
            </a:pPr>
            <a:r>
              <a:rPr lang="zh-CN" altLang="zh-CN" sz="1800" dirty="0" smtClean="0">
                <a:latin typeface="Calibri" charset="0"/>
                <a:sym typeface="Calibri" charset="0"/>
              </a:rPr>
              <a:t>Adaboost</a:t>
            </a:r>
            <a:r>
              <a:rPr lang="zh-CN" altLang="zh-CN" sz="1800" dirty="0">
                <a:latin typeface="Calibri" charset="0"/>
                <a:sym typeface="Calibri" charset="0"/>
              </a:rPr>
              <a:t>是一种迭代算法，其核心思想是针对同一个训练集训练不同的分类器（弱分类器），然后把这些弱分类器集合起来，构成一</a:t>
            </a:r>
            <a:r>
              <a:rPr lang="zh-CN" altLang="zh-CN" sz="1800" dirty="0" smtClean="0">
                <a:latin typeface="Calibri" charset="0"/>
                <a:sym typeface="Calibri" charset="0"/>
              </a:rPr>
              <a:t>个强</a:t>
            </a:r>
            <a:r>
              <a:rPr lang="zh-CN" altLang="zh-CN" sz="1800" dirty="0">
                <a:latin typeface="Calibri" charset="0"/>
                <a:sym typeface="Calibri" charset="0"/>
              </a:rPr>
              <a:t>分类</a:t>
            </a:r>
            <a:r>
              <a:rPr lang="zh-CN" altLang="zh-CN" sz="1800" dirty="0" smtClean="0">
                <a:latin typeface="Calibri" charset="0"/>
                <a:sym typeface="Calibri" charset="0"/>
              </a:rPr>
              <a:t>器。</a:t>
            </a:r>
            <a:endParaRPr lang="en-US" altLang="zh-CN" sz="1800" dirty="0" smtClean="0">
              <a:latin typeface="Calibri" charset="0"/>
              <a:sym typeface="Calibri" charset="0"/>
            </a:endParaRPr>
          </a:p>
          <a:p>
            <a:pPr marL="260747" indent="9525" eaLnBrk="1" hangingPunct="1">
              <a:lnSpc>
                <a:spcPct val="150000"/>
              </a:lnSpc>
              <a:buFont typeface="Arial" charset="0"/>
              <a:buChar char="•"/>
            </a:pPr>
            <a:endParaRPr lang="zh-CN" altLang="zh-CN" sz="1800" dirty="0">
              <a:latin typeface="Calibri" charset="0"/>
              <a:sym typeface="Calibri" charset="0"/>
            </a:endParaRPr>
          </a:p>
          <a:p>
            <a:pPr marL="260747" indent="9525" eaLnBrk="1" hangingPunct="1">
              <a:lnSpc>
                <a:spcPct val="150000"/>
              </a:lnSpc>
            </a:pPr>
            <a:r>
              <a:rPr lang="zh-CN" altLang="zh-CN" sz="1800" dirty="0">
                <a:latin typeface="Calibri" charset="0"/>
                <a:sym typeface="Calibri" charset="0"/>
              </a:rPr>
              <a:t>Adaboost算法本身是通过</a:t>
            </a:r>
            <a:r>
              <a:rPr lang="zh-CN" altLang="zh-CN" sz="1800" dirty="0">
                <a:solidFill>
                  <a:srgbClr val="FF0000"/>
                </a:solidFill>
                <a:latin typeface="Calibri" charset="0"/>
                <a:sym typeface="Calibri" charset="0"/>
              </a:rPr>
              <a:t>改变数据分布</a:t>
            </a:r>
            <a:r>
              <a:rPr lang="zh-CN" altLang="zh-CN" sz="1800" dirty="0">
                <a:latin typeface="Calibri" charset="0"/>
                <a:sym typeface="Calibri" charset="0"/>
              </a:rPr>
              <a:t>来实现的，它根据每次训练集之中每个样本的分类是否正确，以及上次的总体分类的准确率，来确定每个样本的</a:t>
            </a:r>
            <a:r>
              <a:rPr lang="zh-CN" altLang="zh-CN" sz="1800" dirty="0">
                <a:solidFill>
                  <a:srgbClr val="FF0000"/>
                </a:solidFill>
                <a:latin typeface="Calibri" charset="0"/>
                <a:sym typeface="Calibri" charset="0"/>
              </a:rPr>
              <a:t>权值</a:t>
            </a:r>
            <a:r>
              <a:rPr lang="zh-CN" altLang="zh-CN" sz="1800" dirty="0">
                <a:latin typeface="Calibri" charset="0"/>
                <a:sym typeface="Calibri" charset="0"/>
              </a:rPr>
              <a:t>。将修改过权值的新数据集送给下层分类器进行训练，最后将每次得到的分类器最后</a:t>
            </a:r>
            <a:r>
              <a:rPr lang="zh-CN" altLang="zh-CN" sz="1800" dirty="0">
                <a:solidFill>
                  <a:srgbClr val="FF0000"/>
                </a:solidFill>
                <a:latin typeface="Calibri" charset="0"/>
                <a:sym typeface="Calibri" charset="0"/>
              </a:rPr>
              <a:t>融合</a:t>
            </a:r>
            <a:r>
              <a:rPr lang="zh-CN" altLang="zh-CN" sz="1800" dirty="0">
                <a:latin typeface="Calibri" charset="0"/>
                <a:sym typeface="Calibri" charset="0"/>
              </a:rPr>
              <a:t>起来，作为最后的决策分类器</a:t>
            </a:r>
            <a:r>
              <a:rPr lang="zh-CN" altLang="zh-CN" sz="1800" dirty="0" smtClean="0">
                <a:latin typeface="Calibri" charset="0"/>
                <a:sym typeface="Calibri" charset="0"/>
              </a:rPr>
              <a:t>。</a:t>
            </a:r>
            <a:endParaRPr lang="zh-CN" altLang="zh-CN" sz="1800" dirty="0">
              <a:latin typeface="Calibri" charset="0"/>
              <a:sym typeface="Calibri" charset="0"/>
            </a:endParaRPr>
          </a:p>
        </p:txBody>
      </p:sp>
    </p:spTree>
    <p:extLst>
      <p:ext uri="{BB962C8B-B14F-4D97-AF65-F5344CB8AC3E}">
        <p14:creationId xmlns:p14="http://schemas.microsoft.com/office/powerpoint/2010/main" val="514632389"/>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p:txBody>
          <a:bodyPr/>
          <a:lstStyle/>
          <a:p>
            <a:pPr eaLnBrk="1" hangingPunct="1"/>
            <a:r>
              <a:rPr lang="zh-CN" altLang="en-US" b="1">
                <a:solidFill>
                  <a:srgbClr val="303030"/>
                </a:solidFill>
                <a:latin typeface="Arial" charset="0"/>
                <a:sym typeface="Arial" charset="0"/>
              </a:rPr>
              <a:t>Adaboost 算法步骤</a:t>
            </a:r>
            <a:endParaRPr lang="zh-CN" altLang="en-US"/>
          </a:p>
        </p:txBody>
      </p:sp>
      <p:sp>
        <p:nvSpPr>
          <p:cNvPr id="14339" name="内容占位符 2"/>
          <p:cNvSpPr>
            <a:spLocks noGrp="1"/>
          </p:cNvSpPr>
          <p:nvPr>
            <p:ph idx="1"/>
          </p:nvPr>
        </p:nvSpPr>
        <p:spPr>
          <a:xfrm>
            <a:off x="367747" y="854765"/>
            <a:ext cx="8696739" cy="2594113"/>
          </a:xfrm>
        </p:spPr>
        <p:txBody>
          <a:bodyPr/>
          <a:lstStyle/>
          <a:p>
            <a:pPr eaLnBrk="1" hangingPunct="1"/>
            <a:r>
              <a:rPr lang="en-US" altLang="zh-CN" sz="1800" dirty="0" err="1"/>
              <a:t>AdaBoost</a:t>
            </a:r>
            <a:r>
              <a:rPr lang="zh-CN" altLang="en-US" sz="1800" dirty="0"/>
              <a:t>算法的具体步骤如下： 　　</a:t>
            </a:r>
          </a:p>
          <a:p>
            <a:pPr eaLnBrk="1" hangingPunct="1"/>
            <a:r>
              <a:rPr lang="en-US" altLang="zh-CN" sz="1800" dirty="0"/>
              <a:t>1. </a:t>
            </a:r>
            <a:r>
              <a:rPr lang="zh-CN" altLang="en-US" sz="1800" dirty="0"/>
              <a:t>给定训练样本集</a:t>
            </a:r>
            <a:r>
              <a:rPr lang="en-US" altLang="zh-CN" sz="1800" dirty="0"/>
              <a:t>S</a:t>
            </a:r>
            <a:r>
              <a:rPr lang="zh-CN" altLang="en-US" sz="1800" dirty="0"/>
              <a:t>，其中</a:t>
            </a:r>
            <a:r>
              <a:rPr lang="en-US" altLang="zh-CN" sz="1800" dirty="0"/>
              <a:t>X</a:t>
            </a:r>
            <a:r>
              <a:rPr lang="zh-CN" altLang="en-US" sz="1800" dirty="0"/>
              <a:t>和</a:t>
            </a:r>
            <a:r>
              <a:rPr lang="en-US" altLang="zh-CN" sz="1800" dirty="0"/>
              <a:t>Y</a:t>
            </a:r>
            <a:r>
              <a:rPr lang="zh-CN" altLang="en-US" sz="1800" dirty="0"/>
              <a:t>分别对应于正例样本和负例样本；</a:t>
            </a:r>
            <a:r>
              <a:rPr lang="en-US" altLang="zh-CN" sz="1800" dirty="0"/>
              <a:t>T</a:t>
            </a:r>
            <a:r>
              <a:rPr lang="zh-CN" altLang="en-US" sz="1800" dirty="0"/>
              <a:t>为训练的最大循环次数；</a:t>
            </a:r>
          </a:p>
          <a:p>
            <a:pPr eaLnBrk="1" hangingPunct="1"/>
            <a:r>
              <a:rPr lang="en-US" altLang="zh-CN" sz="1800" dirty="0"/>
              <a:t>2. </a:t>
            </a:r>
            <a:r>
              <a:rPr lang="zh-CN" altLang="en-US" sz="1800" dirty="0"/>
              <a:t>初始化样本权重为</a:t>
            </a:r>
            <a:r>
              <a:rPr lang="en-US" altLang="zh-CN" sz="1800" dirty="0"/>
              <a:t>1/n </a:t>
            </a:r>
            <a:r>
              <a:rPr lang="zh-CN" altLang="en-US" sz="1800" dirty="0"/>
              <a:t>，即为训练样本的初始概率分布； 　　</a:t>
            </a:r>
          </a:p>
          <a:p>
            <a:pPr eaLnBrk="1" hangingPunct="1"/>
            <a:r>
              <a:rPr lang="en-US" altLang="zh-CN" sz="1800" dirty="0"/>
              <a:t>3. </a:t>
            </a:r>
            <a:r>
              <a:rPr lang="zh-CN" altLang="en-US" sz="1800" dirty="0"/>
              <a:t>第一次迭代：</a:t>
            </a:r>
            <a:r>
              <a:rPr lang="en-US" altLang="zh-CN" sz="1800" dirty="0"/>
              <a:t>(1)</a:t>
            </a:r>
            <a:r>
              <a:rPr lang="zh-CN" altLang="en-US" sz="1800" dirty="0"/>
              <a:t>训练样本的概率分布相当，训练弱分类器</a:t>
            </a:r>
            <a:r>
              <a:rPr lang="en-US" altLang="zh-CN" sz="1800" dirty="0"/>
              <a:t>;(2)</a:t>
            </a:r>
            <a:r>
              <a:rPr lang="zh-CN" altLang="en-US" sz="1800" dirty="0"/>
              <a:t>计算弱分类器的错误率</a:t>
            </a:r>
            <a:r>
              <a:rPr lang="en-US" altLang="zh-CN" sz="1800" dirty="0"/>
              <a:t>;(3)</a:t>
            </a:r>
            <a:r>
              <a:rPr lang="zh-CN" altLang="en-US" sz="1800" dirty="0"/>
              <a:t>选取合适阈值，使得误差最小；</a:t>
            </a:r>
            <a:r>
              <a:rPr lang="en-US" altLang="zh-CN" sz="1800" dirty="0"/>
              <a:t>(4)</a:t>
            </a:r>
            <a:r>
              <a:rPr lang="zh-CN" altLang="en-US" sz="1800" dirty="0"/>
              <a:t>更新样本权重； 　　</a:t>
            </a:r>
          </a:p>
          <a:p>
            <a:pPr eaLnBrk="1" hangingPunct="1"/>
            <a:r>
              <a:rPr lang="zh-CN" altLang="en-US" sz="1800" dirty="0"/>
              <a:t>经</a:t>
            </a:r>
            <a:r>
              <a:rPr lang="en-US" altLang="zh-CN" sz="1800" dirty="0"/>
              <a:t>T</a:t>
            </a:r>
            <a:r>
              <a:rPr lang="zh-CN" altLang="en-US" sz="1800" dirty="0"/>
              <a:t>次循环后，得到</a:t>
            </a:r>
            <a:r>
              <a:rPr lang="en-US" altLang="zh-CN" sz="1800" dirty="0"/>
              <a:t>T</a:t>
            </a:r>
            <a:r>
              <a:rPr lang="zh-CN" altLang="en-US" sz="1800" dirty="0"/>
              <a:t>个弱分类器，按更新的权重叠加，最终得到的强分类器。 </a:t>
            </a:r>
          </a:p>
        </p:txBody>
      </p:sp>
      <p:sp>
        <p:nvSpPr>
          <p:cNvPr id="14340" name="灯片编号占位符 1"/>
          <p:cNvSpPr>
            <a:spLocks noGrp="1"/>
          </p:cNvSpPr>
          <p:nvPr>
            <p:ph type="sldNum" sz="quarter" idx="12"/>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Tahoma" charset="0"/>
                <a:ea typeface="宋体" charset="-122"/>
              </a:defRPr>
            </a:lvl1pPr>
            <a:lvl2pPr marL="557213" indent="-214313" eaLnBrk="0" hangingPunct="0">
              <a:defRPr>
                <a:solidFill>
                  <a:schemeClr val="tx1"/>
                </a:solidFill>
                <a:latin typeface="Tahoma" charset="0"/>
                <a:ea typeface="宋体" charset="-122"/>
              </a:defRPr>
            </a:lvl2pPr>
            <a:lvl3pPr marL="857250" indent="-171450" eaLnBrk="0" hangingPunct="0">
              <a:defRPr>
                <a:solidFill>
                  <a:schemeClr val="tx1"/>
                </a:solidFill>
                <a:latin typeface="Tahoma" charset="0"/>
                <a:ea typeface="宋体" charset="-122"/>
              </a:defRPr>
            </a:lvl3pPr>
            <a:lvl4pPr marL="1200150" indent="-171450" eaLnBrk="0" hangingPunct="0">
              <a:defRPr>
                <a:solidFill>
                  <a:schemeClr val="tx1"/>
                </a:solidFill>
                <a:latin typeface="Tahoma" charset="0"/>
                <a:ea typeface="宋体" charset="-122"/>
              </a:defRPr>
            </a:lvl4pPr>
            <a:lvl5pPr marL="1543050" indent="-171450" eaLnBrk="0" hangingPunct="0">
              <a:defRPr>
                <a:solidFill>
                  <a:schemeClr val="tx1"/>
                </a:solidFill>
                <a:latin typeface="Tahoma" charset="0"/>
                <a:ea typeface="宋体" charset="-122"/>
              </a:defRPr>
            </a:lvl5pPr>
            <a:lvl6pPr marL="1885950" indent="-171450" eaLnBrk="0" fontAlgn="base" hangingPunct="0">
              <a:spcBef>
                <a:spcPct val="0"/>
              </a:spcBef>
              <a:spcAft>
                <a:spcPct val="0"/>
              </a:spcAft>
              <a:defRPr>
                <a:solidFill>
                  <a:schemeClr val="tx1"/>
                </a:solidFill>
                <a:latin typeface="Tahoma" charset="0"/>
                <a:ea typeface="宋体" charset="-122"/>
              </a:defRPr>
            </a:lvl6pPr>
            <a:lvl7pPr marL="2228850" indent="-171450" eaLnBrk="0" fontAlgn="base" hangingPunct="0">
              <a:spcBef>
                <a:spcPct val="0"/>
              </a:spcBef>
              <a:spcAft>
                <a:spcPct val="0"/>
              </a:spcAft>
              <a:defRPr>
                <a:solidFill>
                  <a:schemeClr val="tx1"/>
                </a:solidFill>
                <a:latin typeface="Tahoma" charset="0"/>
                <a:ea typeface="宋体" charset="-122"/>
              </a:defRPr>
            </a:lvl7pPr>
            <a:lvl8pPr marL="2571750" indent="-171450" eaLnBrk="0" fontAlgn="base" hangingPunct="0">
              <a:spcBef>
                <a:spcPct val="0"/>
              </a:spcBef>
              <a:spcAft>
                <a:spcPct val="0"/>
              </a:spcAft>
              <a:defRPr>
                <a:solidFill>
                  <a:schemeClr val="tx1"/>
                </a:solidFill>
                <a:latin typeface="Tahoma" charset="0"/>
                <a:ea typeface="宋体" charset="-122"/>
              </a:defRPr>
            </a:lvl8pPr>
            <a:lvl9pPr marL="2914650" indent="-171450" eaLnBrk="0" fontAlgn="base" hangingPunct="0">
              <a:spcBef>
                <a:spcPct val="0"/>
              </a:spcBef>
              <a:spcAft>
                <a:spcPct val="0"/>
              </a:spcAft>
              <a:defRPr>
                <a:solidFill>
                  <a:schemeClr val="tx1"/>
                </a:solidFill>
                <a:latin typeface="Tahoma" charset="0"/>
                <a:ea typeface="宋体" charset="-122"/>
              </a:defRPr>
            </a:lvl9pPr>
          </a:lstStyle>
          <a:p>
            <a:pPr eaLnBrk="1" hangingPunct="1"/>
            <a:fld id="{DC8DABF5-CFF0-7F4E-978E-E9B106A7B646}" type="slidenum">
              <a:rPr lang="en-US" altLang="zh-CN"/>
              <a:pPr eaLnBrk="1" hangingPunct="1"/>
              <a:t>29</a:t>
            </a:fld>
            <a:endParaRPr lang="en-US" altLang="zh-CN"/>
          </a:p>
        </p:txBody>
      </p:sp>
      <p:sp>
        <p:nvSpPr>
          <p:cNvPr id="2" name="Rectangle 1"/>
          <p:cNvSpPr/>
          <p:nvPr/>
        </p:nvSpPr>
        <p:spPr>
          <a:xfrm>
            <a:off x="526773" y="3448878"/>
            <a:ext cx="7504043" cy="646331"/>
          </a:xfrm>
          <a:prstGeom prst="rect">
            <a:avLst/>
          </a:prstGeom>
        </p:spPr>
        <p:txBody>
          <a:bodyPr wrap="square">
            <a:spAutoFit/>
          </a:bodyPr>
          <a:lstStyle/>
          <a:p>
            <a:pPr eaLnBrk="1" hangingPunct="1"/>
            <a:r>
              <a:rPr lang="zh-CN" altLang="en-US">
                <a:solidFill>
                  <a:srgbClr val="000000"/>
                </a:solidFill>
                <a:latin typeface="Calibri" charset="0"/>
                <a:sym typeface="Calibri" charset="0"/>
              </a:rPr>
              <a:t>更新的规则是：</a:t>
            </a:r>
            <a:r>
              <a:rPr lang="zh-CN" altLang="en-US" b="1">
                <a:solidFill>
                  <a:srgbClr val="FF0000"/>
                </a:solidFill>
                <a:latin typeface="Calibri" charset="0"/>
                <a:sym typeface="Calibri" charset="0"/>
              </a:rPr>
              <a:t>减小弱分类器分类效果较好的数据的概率，增大弱分类器分类效果较差的数据的概率。最终的分类器是个弱分类器的加权平均</a:t>
            </a:r>
            <a:endParaRPr lang="zh-CN" altLang="en-US" sz="1050" b="1" dirty="0">
              <a:solidFill>
                <a:srgbClr val="FF0000"/>
              </a:solidFill>
            </a:endParaRPr>
          </a:p>
        </p:txBody>
      </p:sp>
    </p:spTree>
    <p:extLst>
      <p:ext uri="{BB962C8B-B14F-4D97-AF65-F5344CB8AC3E}">
        <p14:creationId xmlns:p14="http://schemas.microsoft.com/office/powerpoint/2010/main" val="3754000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1" y="430213"/>
            <a:ext cx="2346596"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基于</a:t>
            </a:r>
            <a:r>
              <a:rPr kumimoji="0" lang="zh-CN" altLang="en-US" smtClean="0"/>
              <a:t>样本的迁移学习</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083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t>基于样本的迁移学习是从源数据中找到合适的样本数据，并将其迁移到目标领域的训练数据集中，供模型进行训练。</a:t>
            </a:r>
            <a:endParaRPr lang="en-US" altLang="zh-CN" sz="1800" dirty="0" smtClean="0"/>
          </a:p>
          <a:p>
            <a:endParaRPr lang="en-US" altLang="zh-CN" sz="1800" dirty="0" smtClean="0"/>
          </a:p>
          <a:p>
            <a:r>
              <a:rPr lang="zh-CN" altLang="en-US" sz="1800" dirty="0" smtClean="0"/>
              <a:t>基于传统的</a:t>
            </a:r>
            <a:r>
              <a:rPr lang="en-US" altLang="zh-CN" sz="1800" dirty="0" err="1" smtClean="0"/>
              <a:t>AdaBoost</a:t>
            </a:r>
            <a:r>
              <a:rPr lang="zh-CN" altLang="en-US" sz="1800" dirty="0" smtClean="0"/>
              <a:t>算法发展出来的</a:t>
            </a:r>
            <a:r>
              <a:rPr lang="en-US" altLang="zh-CN" sz="1800" dirty="0" err="1" smtClean="0"/>
              <a:t>TrAdaBoost</a:t>
            </a:r>
            <a:r>
              <a:rPr lang="zh-CN" altLang="en-US" sz="1800" dirty="0" smtClean="0"/>
              <a:t>算法是一个典型的基于样本的迁移学习算法，利用</a:t>
            </a:r>
            <a:r>
              <a:rPr lang="en-US" altLang="zh-CN" sz="1800" dirty="0" smtClean="0"/>
              <a:t>boosting</a:t>
            </a:r>
            <a:r>
              <a:rPr lang="zh-CN" altLang="en-US" sz="1800" dirty="0" smtClean="0"/>
              <a:t>的技术过滤掉源数据中与目标训练数据最不符的数据。其中，</a:t>
            </a:r>
            <a:r>
              <a:rPr lang="en-US" altLang="zh-CN" sz="1800" dirty="0" smtClean="0"/>
              <a:t>boosting</a:t>
            </a:r>
            <a:r>
              <a:rPr lang="zh-CN" altLang="en-US" sz="1800" dirty="0" smtClean="0"/>
              <a:t>的作用是建立一种自动调整权重的机制，增加重要数据的权重。调整权重之后，这些带权重的辅助训练数据将会作为额外的训练数据，与现有训练数据一起来训练模型。</a:t>
            </a:r>
            <a:endParaRPr lang="en-US" altLang="zh-CN" sz="1800" dirty="0" smtClean="0"/>
          </a:p>
          <a:p>
            <a:endParaRPr lang="en-US" altLang="zh-CN" sz="1800" dirty="0" smtClean="0"/>
          </a:p>
          <a:p>
            <a:r>
              <a:rPr lang="zh-CN" altLang="en-US" sz="1800" dirty="0" smtClean="0"/>
              <a:t>前提是两个领域的样本数据差别不大，否则很难找到可以迁移的样本。</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9747581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257175" indent="-257175" eaLnBrk="1" hangingPunct="1">
              <a:spcBef>
                <a:spcPct val="20000"/>
              </a:spcBef>
            </a:pPr>
            <a:r>
              <a:rPr lang="zh-CN" altLang="zh-CN" sz="3000" b="1" dirty="0">
                <a:solidFill>
                  <a:srgbClr val="303030"/>
                </a:solidFill>
                <a:latin typeface="Arial" charset="0"/>
                <a:sym typeface="Arial" charset="0"/>
              </a:rPr>
              <a:t>Adaboost </a:t>
            </a:r>
            <a:r>
              <a:rPr lang="zh-CN" altLang="en-US" sz="3000" b="1" dirty="0" smtClean="0">
                <a:solidFill>
                  <a:srgbClr val="303030"/>
                </a:solidFill>
                <a:latin typeface="Arial" charset="0"/>
                <a:sym typeface="Arial" charset="0"/>
              </a:rPr>
              <a:t>算法总结</a:t>
            </a:r>
            <a:endParaRPr lang="zh-CN" altLang="en-US" dirty="0"/>
          </a:p>
        </p:txBody>
      </p:sp>
      <p:sp>
        <p:nvSpPr>
          <p:cNvPr id="3" name="内容占位符 2"/>
          <p:cNvSpPr>
            <a:spLocks noGrp="1"/>
          </p:cNvSpPr>
          <p:nvPr>
            <p:ph idx="1"/>
          </p:nvPr>
        </p:nvSpPr>
        <p:spPr>
          <a:xfrm>
            <a:off x="377687" y="906998"/>
            <a:ext cx="7461751" cy="3086100"/>
          </a:xfrm>
        </p:spPr>
        <p:txBody>
          <a:bodyPr/>
          <a:lstStyle/>
          <a:p>
            <a:pPr marL="260747" indent="9525" eaLnBrk="1" hangingPunct="1">
              <a:lnSpc>
                <a:spcPct val="150000"/>
              </a:lnSpc>
              <a:buSzPct val="90000"/>
              <a:buFont typeface="Arial" charset="0"/>
              <a:buChar char="•"/>
            </a:pPr>
            <a:r>
              <a:rPr lang="zh-CN" altLang="en-US" sz="2100" dirty="0">
                <a:solidFill>
                  <a:srgbClr val="000000"/>
                </a:solidFill>
                <a:latin typeface="Calibri" charset="0"/>
                <a:sym typeface="Calibri" charset="0"/>
              </a:rPr>
              <a:t>与</a:t>
            </a:r>
            <a:r>
              <a:rPr lang="en-US" altLang="zh-CN" sz="2100" dirty="0">
                <a:solidFill>
                  <a:srgbClr val="000000"/>
                </a:solidFill>
                <a:latin typeface="Calibri" charset="0"/>
                <a:sym typeface="Calibri" charset="0"/>
              </a:rPr>
              <a:t>Boosting</a:t>
            </a:r>
            <a:r>
              <a:rPr lang="zh-CN" altLang="en-US" sz="2100" dirty="0">
                <a:solidFill>
                  <a:srgbClr val="000000"/>
                </a:solidFill>
                <a:latin typeface="Calibri" charset="0"/>
                <a:sym typeface="Calibri" charset="0"/>
              </a:rPr>
              <a:t>算法不同的是，</a:t>
            </a:r>
            <a:r>
              <a:rPr lang="en-US" altLang="zh-CN" sz="2100" dirty="0" err="1">
                <a:solidFill>
                  <a:srgbClr val="000000"/>
                </a:solidFill>
                <a:latin typeface="Calibri" charset="0"/>
                <a:sym typeface="Calibri" charset="0"/>
              </a:rPr>
              <a:t>AdaBoost</a:t>
            </a:r>
            <a:r>
              <a:rPr lang="zh-CN" altLang="en-US" sz="2100" dirty="0">
                <a:solidFill>
                  <a:srgbClr val="000000"/>
                </a:solidFill>
                <a:latin typeface="Calibri" charset="0"/>
                <a:sym typeface="Calibri" charset="0"/>
              </a:rPr>
              <a:t>算法不需要预先知道弱学习算法学习正确率的下限即弱分类器的误差，并且最后得到的强分类器的分类精度依赖于所有弱分类器的分类精度，这样可以深入挖掘弱分类器算法的能力。  </a:t>
            </a:r>
            <a:endParaRPr lang="en-US" altLang="zh-CN" sz="2100" dirty="0" smtClean="0">
              <a:solidFill>
                <a:srgbClr val="000000"/>
              </a:solidFill>
              <a:latin typeface="Calibri" charset="0"/>
              <a:sym typeface="Calibri" charset="0"/>
            </a:endParaRPr>
          </a:p>
          <a:p>
            <a:pPr marL="260747" indent="9525" eaLnBrk="1" hangingPunct="1">
              <a:lnSpc>
                <a:spcPct val="150000"/>
              </a:lnSpc>
              <a:buSzPct val="90000"/>
              <a:buFont typeface="Arial" charset="0"/>
              <a:buChar char="•"/>
            </a:pPr>
            <a:r>
              <a:rPr lang="zh-CN" altLang="en-US" sz="2100" dirty="0" smtClean="0">
                <a:solidFill>
                  <a:srgbClr val="000000"/>
                </a:solidFill>
                <a:latin typeface="Calibri" charset="0"/>
                <a:sym typeface="Calibri" charset="0"/>
              </a:rPr>
              <a:t>主要解决：</a:t>
            </a:r>
            <a:r>
              <a:rPr lang="zh-CN" altLang="en-US" sz="2100" dirty="0">
                <a:solidFill>
                  <a:srgbClr val="000000"/>
                </a:solidFill>
                <a:latin typeface="Calibri" charset="0"/>
                <a:sym typeface="Calibri" charset="0"/>
              </a:rPr>
              <a:t>两类问题、多类单标签问题、多类多标签问题、大类单标签问题，回归问题。</a:t>
            </a:r>
          </a:p>
          <a:p>
            <a:pPr marL="260747" indent="9525" eaLnBrk="1" hangingPunct="1">
              <a:lnSpc>
                <a:spcPct val="150000"/>
              </a:lnSpc>
              <a:buSzPct val="90000"/>
              <a:buFont typeface="Arial" charset="0"/>
              <a:buChar char="•"/>
            </a:pPr>
            <a:r>
              <a:rPr lang="zh-CN" altLang="en-US" sz="2100" dirty="0" smtClean="0">
                <a:solidFill>
                  <a:srgbClr val="000000"/>
                </a:solidFill>
                <a:latin typeface="Calibri" charset="0"/>
                <a:sym typeface="Calibri" charset="0"/>
              </a:rPr>
              <a:t>可用</a:t>
            </a:r>
            <a:r>
              <a:rPr lang="zh-CN" altLang="en-US" sz="2100" dirty="0">
                <a:solidFill>
                  <a:srgbClr val="000000"/>
                </a:solidFill>
                <a:latin typeface="Calibri" charset="0"/>
                <a:sym typeface="Calibri" charset="0"/>
              </a:rPr>
              <a:t>adaboost分类</a:t>
            </a:r>
            <a:r>
              <a:rPr lang="zh-CN" altLang="en-US" sz="2100" dirty="0" smtClean="0">
                <a:solidFill>
                  <a:srgbClr val="000000"/>
                </a:solidFill>
                <a:latin typeface="Calibri" charset="0"/>
                <a:sym typeface="Calibri" charset="0"/>
              </a:rPr>
              <a:t>器排除</a:t>
            </a:r>
            <a:r>
              <a:rPr lang="zh-CN" altLang="en-US" sz="2100" dirty="0">
                <a:solidFill>
                  <a:srgbClr val="000000"/>
                </a:solidFill>
                <a:latin typeface="Calibri" charset="0"/>
                <a:sym typeface="Calibri" charset="0"/>
              </a:rPr>
              <a:t>一些不必要的训练数据特征，并</a:t>
            </a:r>
            <a:r>
              <a:rPr lang="zh-CN" altLang="en-US" sz="2100" dirty="0" smtClean="0">
                <a:solidFill>
                  <a:srgbClr val="000000"/>
                </a:solidFill>
                <a:latin typeface="Calibri" charset="0"/>
                <a:sym typeface="Calibri" charset="0"/>
              </a:rPr>
              <a:t>将重心放</a:t>
            </a:r>
            <a:r>
              <a:rPr lang="zh-CN" altLang="en-US" sz="2100" dirty="0">
                <a:solidFill>
                  <a:srgbClr val="000000"/>
                </a:solidFill>
                <a:latin typeface="Calibri" charset="0"/>
                <a:sym typeface="Calibri" charset="0"/>
              </a:rPr>
              <a:t>在关键的训练</a:t>
            </a:r>
            <a:r>
              <a:rPr lang="zh-CN" altLang="en-US" sz="2100" dirty="0" smtClean="0">
                <a:solidFill>
                  <a:srgbClr val="000000"/>
                </a:solidFill>
                <a:latin typeface="Calibri" charset="0"/>
                <a:sym typeface="Calibri" charset="0"/>
              </a:rPr>
              <a:t>数据。</a:t>
            </a:r>
            <a:endParaRPr lang="zh-CN" altLang="en-US" sz="2100" dirty="0">
              <a:solidFill>
                <a:srgbClr val="000000"/>
              </a:solidFill>
              <a:latin typeface="Calibri" charset="0"/>
              <a:sym typeface="Calibri" charset="0"/>
            </a:endParaRPr>
          </a:p>
          <a:p>
            <a:pPr marL="260747" indent="9525" eaLnBrk="1" hangingPunct="1">
              <a:lnSpc>
                <a:spcPct val="150000"/>
              </a:lnSpc>
            </a:pPr>
            <a:endParaRPr lang="zh-CN" altLang="en-US" dirty="0"/>
          </a:p>
        </p:txBody>
      </p:sp>
      <p:sp>
        <p:nvSpPr>
          <p:cNvPr id="7172" name="灯片编号占位符 3"/>
          <p:cNvSpPr>
            <a:spLocks noGrp="1"/>
          </p:cNvSpPr>
          <p:nvPr>
            <p:ph type="sldNum" sz="quarter" idx="12"/>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Tahoma" charset="0"/>
                <a:ea typeface="宋体" charset="-122"/>
              </a:defRPr>
            </a:lvl1pPr>
            <a:lvl2pPr marL="557213" indent="-214313" eaLnBrk="0" hangingPunct="0">
              <a:defRPr>
                <a:solidFill>
                  <a:schemeClr val="tx1"/>
                </a:solidFill>
                <a:latin typeface="Tahoma" charset="0"/>
                <a:ea typeface="宋体" charset="-122"/>
              </a:defRPr>
            </a:lvl2pPr>
            <a:lvl3pPr marL="857250" indent="-171450" eaLnBrk="0" hangingPunct="0">
              <a:defRPr>
                <a:solidFill>
                  <a:schemeClr val="tx1"/>
                </a:solidFill>
                <a:latin typeface="Tahoma" charset="0"/>
                <a:ea typeface="宋体" charset="-122"/>
              </a:defRPr>
            </a:lvl3pPr>
            <a:lvl4pPr marL="1200150" indent="-171450" eaLnBrk="0" hangingPunct="0">
              <a:defRPr>
                <a:solidFill>
                  <a:schemeClr val="tx1"/>
                </a:solidFill>
                <a:latin typeface="Tahoma" charset="0"/>
                <a:ea typeface="宋体" charset="-122"/>
              </a:defRPr>
            </a:lvl4pPr>
            <a:lvl5pPr marL="1543050" indent="-171450" eaLnBrk="0" hangingPunct="0">
              <a:defRPr>
                <a:solidFill>
                  <a:schemeClr val="tx1"/>
                </a:solidFill>
                <a:latin typeface="Tahoma" charset="0"/>
                <a:ea typeface="宋体" charset="-122"/>
              </a:defRPr>
            </a:lvl5pPr>
            <a:lvl6pPr marL="1885950" indent="-171450" eaLnBrk="0" fontAlgn="base" hangingPunct="0">
              <a:spcBef>
                <a:spcPct val="0"/>
              </a:spcBef>
              <a:spcAft>
                <a:spcPct val="0"/>
              </a:spcAft>
              <a:defRPr>
                <a:solidFill>
                  <a:schemeClr val="tx1"/>
                </a:solidFill>
                <a:latin typeface="Tahoma" charset="0"/>
                <a:ea typeface="宋体" charset="-122"/>
              </a:defRPr>
            </a:lvl6pPr>
            <a:lvl7pPr marL="2228850" indent="-171450" eaLnBrk="0" fontAlgn="base" hangingPunct="0">
              <a:spcBef>
                <a:spcPct val="0"/>
              </a:spcBef>
              <a:spcAft>
                <a:spcPct val="0"/>
              </a:spcAft>
              <a:defRPr>
                <a:solidFill>
                  <a:schemeClr val="tx1"/>
                </a:solidFill>
                <a:latin typeface="Tahoma" charset="0"/>
                <a:ea typeface="宋体" charset="-122"/>
              </a:defRPr>
            </a:lvl7pPr>
            <a:lvl8pPr marL="2571750" indent="-171450" eaLnBrk="0" fontAlgn="base" hangingPunct="0">
              <a:spcBef>
                <a:spcPct val="0"/>
              </a:spcBef>
              <a:spcAft>
                <a:spcPct val="0"/>
              </a:spcAft>
              <a:defRPr>
                <a:solidFill>
                  <a:schemeClr val="tx1"/>
                </a:solidFill>
                <a:latin typeface="Tahoma" charset="0"/>
                <a:ea typeface="宋体" charset="-122"/>
              </a:defRPr>
            </a:lvl8pPr>
            <a:lvl9pPr marL="2914650" indent="-171450" eaLnBrk="0" fontAlgn="base" hangingPunct="0">
              <a:spcBef>
                <a:spcPct val="0"/>
              </a:spcBef>
              <a:spcAft>
                <a:spcPct val="0"/>
              </a:spcAft>
              <a:defRPr>
                <a:solidFill>
                  <a:schemeClr val="tx1"/>
                </a:solidFill>
                <a:latin typeface="Tahoma" charset="0"/>
                <a:ea typeface="宋体" charset="-122"/>
              </a:defRPr>
            </a:lvl9pPr>
          </a:lstStyle>
          <a:p>
            <a:pPr eaLnBrk="1" hangingPunct="1"/>
            <a:fld id="{C7FF477C-ABB7-0B4F-BB15-4818FBD46CD9}" type="slidenum">
              <a:rPr lang="en-US" altLang="zh-CN"/>
              <a:pPr eaLnBrk="1" hangingPunct="1"/>
              <a:t>30</a:t>
            </a:fld>
            <a:endParaRPr lang="en-US" altLang="zh-CN"/>
          </a:p>
        </p:txBody>
      </p:sp>
    </p:spTree>
    <p:extLst>
      <p:ext uri="{BB962C8B-B14F-4D97-AF65-F5344CB8AC3E}">
        <p14:creationId xmlns:p14="http://schemas.microsoft.com/office/powerpoint/2010/main" val="334778779"/>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257175" indent="-257175" eaLnBrk="1" hangingPunct="1">
              <a:spcBef>
                <a:spcPct val="20000"/>
              </a:spcBef>
            </a:pPr>
            <a:r>
              <a:rPr lang="zh-CN" altLang="zh-CN" sz="3000" b="1" dirty="0" smtClean="0">
                <a:solidFill>
                  <a:srgbClr val="303030"/>
                </a:solidFill>
                <a:latin typeface="Arial" charset="0"/>
                <a:sym typeface="Arial" charset="0"/>
              </a:rPr>
              <a:t>Adaboost</a:t>
            </a:r>
            <a:r>
              <a:rPr lang="zh-CN" altLang="en-US" sz="3000" b="1" dirty="0" smtClean="0">
                <a:solidFill>
                  <a:srgbClr val="303030"/>
                </a:solidFill>
                <a:latin typeface="Arial" charset="0"/>
                <a:sym typeface="Arial" charset="0"/>
              </a:rPr>
              <a:t>应用示例</a:t>
            </a:r>
            <a:endParaRPr lang="zh-CN" altLang="en-US" dirty="0"/>
          </a:p>
        </p:txBody>
      </p:sp>
      <p:pic>
        <p:nvPicPr>
          <p:cNvPr id="5" name="Picture 4"/>
          <p:cNvPicPr>
            <a:picLocks noChangeAspect="1"/>
          </p:cNvPicPr>
          <p:nvPr/>
        </p:nvPicPr>
        <p:blipFill>
          <a:blip r:embed="rId2"/>
          <a:stretch>
            <a:fillRect/>
          </a:stretch>
        </p:blipFill>
        <p:spPr>
          <a:xfrm>
            <a:off x="5347251" y="921197"/>
            <a:ext cx="3708989" cy="2871891"/>
          </a:xfrm>
          <a:prstGeom prst="rect">
            <a:avLst/>
          </a:prstGeom>
        </p:spPr>
      </p:pic>
      <p:pic>
        <p:nvPicPr>
          <p:cNvPr id="6" name="Picture 5"/>
          <p:cNvPicPr>
            <a:picLocks noChangeAspect="1"/>
          </p:cNvPicPr>
          <p:nvPr/>
        </p:nvPicPr>
        <p:blipFill>
          <a:blip r:embed="rId3"/>
          <a:stretch>
            <a:fillRect/>
          </a:stretch>
        </p:blipFill>
        <p:spPr>
          <a:xfrm>
            <a:off x="109331" y="921198"/>
            <a:ext cx="5190763" cy="2796038"/>
          </a:xfrm>
          <a:prstGeom prst="rect">
            <a:avLst/>
          </a:prstGeom>
        </p:spPr>
      </p:pic>
      <p:sp>
        <p:nvSpPr>
          <p:cNvPr id="7" name="Rectangle 6"/>
          <p:cNvSpPr/>
          <p:nvPr/>
        </p:nvSpPr>
        <p:spPr>
          <a:xfrm>
            <a:off x="374508" y="4106554"/>
            <a:ext cx="6619761" cy="369332"/>
          </a:xfrm>
          <a:prstGeom prst="rect">
            <a:avLst/>
          </a:prstGeom>
        </p:spPr>
        <p:txBody>
          <a:bodyPr wrap="none">
            <a:spAutoFit/>
          </a:bodyPr>
          <a:lstStyle/>
          <a:p>
            <a:r>
              <a:rPr lang="zh-CN" altLang="en-US" smtClean="0"/>
              <a:t>结论：与</a:t>
            </a:r>
            <a:r>
              <a:rPr lang="zh-CN" altLang="en-US" dirty="0" smtClean="0"/>
              <a:t>传统的回归树相比，</a:t>
            </a:r>
            <a:r>
              <a:rPr lang="en-US" altLang="zh-CN" dirty="0" err="1" smtClean="0"/>
              <a:t>Adaboost</a:t>
            </a:r>
            <a:r>
              <a:rPr lang="zh-CN" altLang="en-US" dirty="0" smtClean="0"/>
              <a:t>具有较强的回归拟合能力</a:t>
            </a:r>
            <a:endParaRPr lang="en-US" dirty="0"/>
          </a:p>
        </p:txBody>
      </p:sp>
    </p:spTree>
    <p:extLst>
      <p:ext uri="{BB962C8B-B14F-4D97-AF65-F5344CB8AC3E}">
        <p14:creationId xmlns:p14="http://schemas.microsoft.com/office/powerpoint/2010/main" val="335235795"/>
      </p:ext>
    </p:extLst>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587914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zh-CN" altLang="zh-CN" dirty="0"/>
              <a:t>梯度提升决策树</a:t>
            </a:r>
            <a:r>
              <a:rPr lang="zh-CN" altLang="en-US" dirty="0"/>
              <a:t>（</a:t>
            </a:r>
            <a:r>
              <a:rPr lang="en-US" altLang="zh-CN" dirty="0"/>
              <a:t>GBDT</a:t>
            </a:r>
            <a:r>
              <a:rPr lang="zh-CN" altLang="en-US" dirty="0"/>
              <a:t>）</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6642035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3342640"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zh-CN" dirty="0"/>
              <a:t>梯度提升决策</a:t>
            </a:r>
            <a:r>
              <a:rPr lang="zh-CN" altLang="zh-CN" dirty="0" smtClean="0"/>
              <a:t>树</a:t>
            </a:r>
            <a:r>
              <a:rPr lang="zh-CN" altLang="en-US" dirty="0" smtClean="0"/>
              <a:t>（</a:t>
            </a:r>
            <a:r>
              <a:rPr lang="en-US" altLang="zh-CN" dirty="0" smtClean="0"/>
              <a:t>GBDT</a:t>
            </a:r>
            <a:r>
              <a:rPr lang="zh-CN" altLang="en-US" dirty="0" smtClean="0"/>
              <a:t>）原理</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153670" y="2472885"/>
            <a:ext cx="8548370" cy="2332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400" dirty="0" smtClean="0">
                <a:solidFill>
                  <a:srgbClr val="000000"/>
                </a:solidFill>
              </a:rPr>
              <a:t>思路：</a:t>
            </a:r>
            <a:r>
              <a:rPr lang="zh-CN" altLang="zh-CN" sz="1400" dirty="0" smtClean="0">
                <a:solidFill>
                  <a:srgbClr val="000000"/>
                </a:solidFill>
              </a:rPr>
              <a:t>利用</a:t>
            </a:r>
            <a:r>
              <a:rPr lang="zh-CN" altLang="zh-CN" sz="1400" dirty="0">
                <a:solidFill>
                  <a:srgbClr val="000000"/>
                </a:solidFill>
              </a:rPr>
              <a:t>梯度</a:t>
            </a:r>
            <a:r>
              <a:rPr lang="zh-CN" altLang="zh-CN" sz="1400" dirty="0" smtClean="0">
                <a:solidFill>
                  <a:srgbClr val="000000"/>
                </a:solidFill>
              </a:rPr>
              <a:t>下降，用</a:t>
            </a:r>
            <a:r>
              <a:rPr lang="zh-CN" altLang="zh-CN" sz="1400" dirty="0">
                <a:solidFill>
                  <a:srgbClr val="000000"/>
                </a:solidFill>
              </a:rPr>
              <a:t>损失函数的负梯度在当前模型的值，作为提升树中残差的</a:t>
            </a:r>
            <a:r>
              <a:rPr lang="zh-CN" altLang="zh-CN" sz="1400" dirty="0" smtClean="0">
                <a:solidFill>
                  <a:srgbClr val="000000"/>
                </a:solidFill>
              </a:rPr>
              <a:t>近似值来</a:t>
            </a:r>
            <a:r>
              <a:rPr lang="zh-CN" altLang="zh-CN" sz="1400" dirty="0">
                <a:solidFill>
                  <a:srgbClr val="000000"/>
                </a:solidFill>
              </a:rPr>
              <a:t>拟合回归决策树</a:t>
            </a:r>
            <a:r>
              <a:rPr lang="zh-CN" altLang="zh-CN" sz="1400" dirty="0" smtClean="0">
                <a:solidFill>
                  <a:srgbClr val="000000"/>
                </a:solidFill>
              </a:rPr>
              <a:t>。算法</a:t>
            </a:r>
            <a:r>
              <a:rPr lang="zh-CN" altLang="zh-CN" sz="1400" dirty="0">
                <a:solidFill>
                  <a:srgbClr val="000000"/>
                </a:solidFill>
              </a:rPr>
              <a:t>过程如下：</a:t>
            </a:r>
          </a:p>
          <a:p>
            <a:pPr marL="800100" lvl="5" indent="-342900">
              <a:buFont typeface="Arial" panose="020B0604020202020204" pitchFamily="34" charset="0"/>
              <a:buChar char="•"/>
            </a:pPr>
            <a:r>
              <a:rPr lang="zh-CN" altLang="zh-CN" sz="1400" dirty="0">
                <a:solidFill>
                  <a:srgbClr val="000000"/>
                </a:solidFill>
              </a:rPr>
              <a:t>初始化决策树，估计一个使损失函数最小化的常数构建一个只有根节点的树。</a:t>
            </a:r>
          </a:p>
          <a:p>
            <a:pPr marL="800100" lvl="5" indent="-342900">
              <a:buFont typeface="Arial" panose="020B0604020202020204" pitchFamily="34" charset="0"/>
              <a:buChar char="•"/>
            </a:pPr>
            <a:r>
              <a:rPr lang="zh-CN" altLang="zh-CN" sz="1400" dirty="0">
                <a:solidFill>
                  <a:srgbClr val="000000"/>
                </a:solidFill>
              </a:rPr>
              <a:t>不断提升迭代：</a:t>
            </a:r>
          </a:p>
          <a:p>
            <a:pPr lvl="2"/>
            <a:r>
              <a:rPr lang="zh-CN" altLang="zh-CN" sz="1400" dirty="0">
                <a:solidFill>
                  <a:srgbClr val="000000"/>
                </a:solidFill>
              </a:rPr>
              <a:t>计算当前模型中损失函数的负梯度值，作为残差的估计值；</a:t>
            </a:r>
          </a:p>
          <a:p>
            <a:pPr lvl="2"/>
            <a:r>
              <a:rPr lang="zh-CN" altLang="zh-CN" sz="1400" dirty="0">
                <a:solidFill>
                  <a:srgbClr val="000000"/>
                </a:solidFill>
              </a:rPr>
              <a:t>估计回归树中叶子节点的区域，拟合残差的近似值；</a:t>
            </a:r>
          </a:p>
          <a:p>
            <a:pPr lvl="2"/>
            <a:r>
              <a:rPr lang="zh-CN" altLang="zh-CN" sz="1400" dirty="0">
                <a:solidFill>
                  <a:srgbClr val="000000"/>
                </a:solidFill>
              </a:rPr>
              <a:t>利用线性搜索估计叶子节点区域的值，使损失函数极小化；</a:t>
            </a:r>
          </a:p>
          <a:p>
            <a:pPr lvl="2"/>
            <a:r>
              <a:rPr lang="zh-CN" altLang="zh-CN" sz="1400" dirty="0">
                <a:solidFill>
                  <a:srgbClr val="000000"/>
                </a:solidFill>
              </a:rPr>
              <a:t>更新决策树。</a:t>
            </a:r>
          </a:p>
          <a:p>
            <a:r>
              <a:rPr lang="zh-CN" altLang="zh-CN" sz="1400" dirty="0">
                <a:solidFill>
                  <a:srgbClr val="000000"/>
                </a:solidFill>
              </a:rPr>
              <a:t>经过若干轮的提升法迭代过程之后，输出最终的模型</a:t>
            </a:r>
          </a:p>
        </p:txBody>
      </p:sp>
      <p:pic>
        <p:nvPicPr>
          <p:cNvPr id="3" name="Picture 2"/>
          <p:cNvPicPr>
            <a:picLocks noChangeAspect="1"/>
          </p:cNvPicPr>
          <p:nvPr/>
        </p:nvPicPr>
        <p:blipFill>
          <a:blip r:embed="rId2"/>
          <a:stretch>
            <a:fillRect/>
          </a:stretch>
        </p:blipFill>
        <p:spPr>
          <a:xfrm>
            <a:off x="7249332" y="3251804"/>
            <a:ext cx="1327785" cy="455612"/>
          </a:xfrm>
          <a:prstGeom prst="rect">
            <a:avLst/>
          </a:prstGeom>
        </p:spPr>
      </p:pic>
      <mc:AlternateContent xmlns:mc="http://schemas.openxmlformats.org/markup-compatibility/2006" xmlns:a14="http://schemas.microsoft.com/office/drawing/2010/main">
        <mc:Choice Requires="a14">
          <p:sp>
            <p:nvSpPr>
              <p:cNvPr id="4" name="Rectangle 3"/>
              <p:cNvSpPr/>
              <p:nvPr/>
            </p:nvSpPr>
            <p:spPr>
              <a:xfrm>
                <a:off x="7161394" y="3669235"/>
                <a:ext cx="1978042" cy="461665"/>
              </a:xfrm>
              <a:prstGeom prst="rect">
                <a:avLst/>
              </a:prstGeom>
            </p:spPr>
            <p:txBody>
              <a:bodyPr wrap="none">
                <a:spAutoFit/>
              </a:bodyPr>
              <a:lstStyle/>
              <a:p>
                <a:r>
                  <a:rPr lang="en-US" altLang="zh-CN" sz="1200" b="0" dirty="0" smtClean="0"/>
                  <a:t>K</a:t>
                </a:r>
                <a:r>
                  <a:rPr lang="zh-CN" altLang="en-US" sz="1200" b="0" dirty="0" smtClean="0"/>
                  <a:t>个</a:t>
                </a:r>
                <a14:m>
                  <m:oMath xmlns:m="http://schemas.openxmlformats.org/officeDocument/2006/math">
                    <m:r>
                      <a:rPr lang="zh-CN" altLang="en-US" sz="1200" b="0" i="1" smtClean="0">
                        <a:latin typeface="Cambria Math" charset="0"/>
                      </a:rPr>
                      <m:t>基模型</m:t>
                    </m:r>
                  </m:oMath>
                </a14:m>
                <a:endParaRPr lang="en-US" altLang="zh-CN" sz="1200" b="0" i="1" dirty="0" smtClean="0">
                  <a:latin typeface="Cambria Math" charset="0"/>
                </a:endParaRPr>
              </a:p>
              <a:p>
                <a14:m>
                  <m:oMath xmlns:m="http://schemas.openxmlformats.org/officeDocument/2006/math">
                    <m:r>
                      <a:rPr lang="en-US" altLang="zh-CN" sz="1200" b="0" i="1" smtClean="0">
                        <a:latin typeface="Cambria Math" charset="0"/>
                      </a:rPr>
                      <m:t>𝐹</m:t>
                    </m:r>
                  </m:oMath>
                </a14:m>
                <a:r>
                  <a:rPr lang="zh-CN" altLang="en-US" sz="1200" dirty="0" smtClean="0">
                    <a:latin typeface="-apple-system" charset="0"/>
                  </a:rPr>
                  <a:t>为</a:t>
                </a:r>
                <a:r>
                  <a:rPr lang="zh-CN" altLang="en-US" sz="1200" dirty="0">
                    <a:latin typeface="-apple-system" charset="0"/>
                  </a:rPr>
                  <a:t>所有树组成的函数空间</a:t>
                </a:r>
                <a:endParaRPr lang="en-US" sz="1200" dirty="0"/>
              </a:p>
            </p:txBody>
          </p:sp>
        </mc:Choice>
        <mc:Fallback xmlns="">
          <p:sp>
            <p:nvSpPr>
              <p:cNvPr id="4" name="Rectangle 3"/>
              <p:cNvSpPr>
                <a:spLocks noRot="1" noChangeAspect="1" noMove="1" noResize="1" noEditPoints="1" noAdjustHandles="1" noChangeArrowheads="1" noChangeShapeType="1" noTextEdit="1"/>
              </p:cNvSpPr>
              <p:nvPr/>
            </p:nvSpPr>
            <p:spPr>
              <a:xfrm>
                <a:off x="7161394" y="3669235"/>
                <a:ext cx="1978042" cy="461665"/>
              </a:xfrm>
              <a:prstGeom prst="rect">
                <a:avLst/>
              </a:prstGeom>
              <a:blipFill rotWithShape="0">
                <a:blip r:embed="rId3"/>
                <a:stretch>
                  <a:fillRect l="-309" t="-2632" b="-7895"/>
                </a:stretch>
              </a:blipFill>
            </p:spPr>
            <p:txBody>
              <a:bodyPr/>
              <a:lstStyle/>
              <a:p>
                <a:r>
                  <a:rPr lang="en-US">
                    <a:noFill/>
                  </a:rPr>
                  <a:t> </a:t>
                </a:r>
              </a:p>
            </p:txBody>
          </p:sp>
        </mc:Fallback>
      </mc:AlternateContent>
      <p:sp>
        <p:nvSpPr>
          <p:cNvPr id="5" name="Rectangle 4"/>
          <p:cNvSpPr/>
          <p:nvPr/>
        </p:nvSpPr>
        <p:spPr>
          <a:xfrm>
            <a:off x="487680" y="893501"/>
            <a:ext cx="5482614" cy="954107"/>
          </a:xfrm>
          <a:prstGeom prst="rect">
            <a:avLst/>
          </a:prstGeom>
        </p:spPr>
        <p:txBody>
          <a:bodyPr wrap="square">
            <a:spAutoFit/>
          </a:bodyPr>
          <a:lstStyle/>
          <a:p>
            <a:r>
              <a:rPr lang="zh-CN" altLang="en-US" sz="1400" dirty="0" smtClean="0">
                <a:solidFill>
                  <a:srgbClr val="000000"/>
                </a:solidFill>
              </a:rPr>
              <a:t>决策树分为回归树（</a:t>
            </a:r>
            <a:r>
              <a:rPr lang="en-US" altLang="zh-CN" sz="1400" dirty="0" smtClean="0">
                <a:solidFill>
                  <a:srgbClr val="000000"/>
                </a:solidFill>
              </a:rPr>
              <a:t>Regression</a:t>
            </a:r>
            <a:r>
              <a:rPr lang="en-US" altLang="zh-CN" sz="1400" dirty="0">
                <a:solidFill>
                  <a:srgbClr val="000000"/>
                </a:solidFill>
              </a:rPr>
              <a:t> Decision </a:t>
            </a:r>
            <a:r>
              <a:rPr lang="en-US" altLang="zh-CN" sz="1400" dirty="0" smtClean="0">
                <a:solidFill>
                  <a:srgbClr val="000000"/>
                </a:solidFill>
              </a:rPr>
              <a:t>Tree</a:t>
            </a:r>
            <a:r>
              <a:rPr lang="zh-CN" altLang="en-US" sz="1400" dirty="0" smtClean="0">
                <a:solidFill>
                  <a:srgbClr val="000000"/>
                </a:solidFill>
              </a:rPr>
              <a:t>）与分类树：</a:t>
            </a:r>
            <a:endParaRPr lang="en-US" altLang="zh-CN" sz="1400" dirty="0" smtClean="0">
              <a:solidFill>
                <a:srgbClr val="000000"/>
              </a:solidFill>
            </a:endParaRPr>
          </a:p>
          <a:p>
            <a:pPr marL="171450" indent="-171450">
              <a:buFont typeface="Arial" charset="0"/>
              <a:buChar char="•"/>
            </a:pPr>
            <a:r>
              <a:rPr lang="zh-CN" altLang="en-US" sz="1400" dirty="0"/>
              <a:t>分类树的结果不能进行加减</a:t>
            </a:r>
            <a:r>
              <a:rPr lang="zh-CN" altLang="en-US" sz="1400" dirty="0" smtClean="0"/>
              <a:t>运算；</a:t>
            </a:r>
            <a:endParaRPr lang="zh-CN" altLang="en-US" sz="1400" dirty="0"/>
          </a:p>
          <a:p>
            <a:pPr marL="171450" indent="-171450">
              <a:buFont typeface="Arial" charset="0"/>
              <a:buChar char="•"/>
            </a:pPr>
            <a:r>
              <a:rPr lang="zh-CN" altLang="en-US" sz="1400" dirty="0"/>
              <a:t>回归树的结果</a:t>
            </a:r>
            <a:r>
              <a:rPr lang="zh-CN" altLang="en-US" sz="1400" dirty="0" smtClean="0"/>
              <a:t>是数值</a:t>
            </a:r>
            <a:r>
              <a:rPr lang="zh-CN" altLang="en-US" sz="1400" dirty="0"/>
              <a:t>，可以进行加减运算</a:t>
            </a:r>
            <a:r>
              <a:rPr lang="zh-CN" altLang="en-US" sz="1400" dirty="0" smtClean="0"/>
              <a:t>，如年龄、身高等；</a:t>
            </a:r>
            <a:endParaRPr lang="zh-CN" altLang="en-US" sz="1400" dirty="0"/>
          </a:p>
          <a:p>
            <a:pPr marL="171450" indent="-171450">
              <a:buFont typeface="Arial" charset="0"/>
              <a:buChar char="•"/>
            </a:pPr>
            <a:r>
              <a:rPr lang="en-US" altLang="zh-CN" sz="1400" dirty="0"/>
              <a:t>GBDT </a:t>
            </a:r>
            <a:r>
              <a:rPr lang="zh-CN" altLang="en-US" sz="1400" dirty="0" smtClean="0"/>
              <a:t>（</a:t>
            </a:r>
            <a:r>
              <a:rPr lang="en-US" altLang="zh-CN" sz="1400" dirty="0"/>
              <a:t> Gradient Boosting Decision Tree </a:t>
            </a:r>
            <a:r>
              <a:rPr lang="zh-CN" altLang="en-US" sz="1400" dirty="0" smtClean="0"/>
              <a:t>）中</a:t>
            </a:r>
            <a:r>
              <a:rPr lang="zh-CN" altLang="en-US" sz="1400" dirty="0"/>
              <a:t>的决策树是回归</a:t>
            </a:r>
            <a:r>
              <a:rPr lang="zh-CN" altLang="en-US" sz="1400" dirty="0" smtClean="0"/>
              <a:t>树；</a:t>
            </a:r>
            <a:endParaRPr lang="zh-CN" altLang="en-US" sz="1400" dirty="0"/>
          </a:p>
        </p:txBody>
      </p:sp>
      <p:sp>
        <p:nvSpPr>
          <p:cNvPr id="6" name="Rectangle 5"/>
          <p:cNvSpPr/>
          <p:nvPr/>
        </p:nvSpPr>
        <p:spPr>
          <a:xfrm>
            <a:off x="5504218" y="1142811"/>
            <a:ext cx="3017173" cy="369332"/>
          </a:xfrm>
          <a:prstGeom prst="rect">
            <a:avLst/>
          </a:prstGeom>
        </p:spPr>
        <p:txBody>
          <a:bodyPr wrap="none">
            <a:spAutoFit/>
          </a:bodyPr>
          <a:lstStyle/>
          <a:p>
            <a:r>
              <a:rPr lang="zh-CN" altLang="en-US" dirty="0" smtClean="0">
                <a:solidFill>
                  <a:srgbClr val="FF0000"/>
                </a:solidFill>
                <a:latin typeface="pingfang SC" charset="-122"/>
              </a:rPr>
              <a:t>损失函数：最大熵</a:t>
            </a:r>
            <a:r>
              <a:rPr lang="en-US" altLang="zh-CN" dirty="0" smtClean="0">
                <a:solidFill>
                  <a:srgbClr val="FF0000"/>
                </a:solidFill>
                <a:latin typeface="pingfang SC" charset="-122"/>
              </a:rPr>
              <a:t>VS</a:t>
            </a:r>
            <a:r>
              <a:rPr lang="zh-CN" altLang="en-US" dirty="0" smtClean="0">
                <a:solidFill>
                  <a:srgbClr val="FF0000"/>
                </a:solidFill>
                <a:latin typeface="pingfang SC" charset="-122"/>
              </a:rPr>
              <a:t>均方差</a:t>
            </a:r>
            <a:endParaRPr lang="en-US" altLang="zh-CN" dirty="0" smtClean="0">
              <a:solidFill>
                <a:srgbClr val="FF0000"/>
              </a:solidFill>
              <a:latin typeface="pingfang SC" charset="-122"/>
            </a:endParaRPr>
          </a:p>
        </p:txBody>
      </p:sp>
      <p:sp>
        <p:nvSpPr>
          <p:cNvPr id="7" name="Rectangle 6"/>
          <p:cNvSpPr/>
          <p:nvPr/>
        </p:nvSpPr>
        <p:spPr>
          <a:xfrm>
            <a:off x="417513" y="1898114"/>
            <a:ext cx="7288212" cy="307777"/>
          </a:xfrm>
          <a:prstGeom prst="rect">
            <a:avLst/>
          </a:prstGeom>
        </p:spPr>
        <p:txBody>
          <a:bodyPr wrap="square">
            <a:spAutoFit/>
          </a:bodyPr>
          <a:lstStyle/>
          <a:p>
            <a:r>
              <a:rPr lang="zh-CN" altLang="en-US" sz="1400" dirty="0" smtClean="0"/>
              <a:t>如何在</a:t>
            </a:r>
            <a:r>
              <a:rPr lang="zh-CN" altLang="en-US" sz="1400" dirty="0"/>
              <a:t>不改变原有模型的</a:t>
            </a:r>
            <a:r>
              <a:rPr lang="zh-CN" altLang="en-US" sz="1400" dirty="0" smtClean="0"/>
              <a:t>结构的基础上</a:t>
            </a:r>
            <a:r>
              <a:rPr lang="zh-CN" altLang="en-US" sz="1400" dirty="0"/>
              <a:t>提升模型的拟合</a:t>
            </a:r>
            <a:r>
              <a:rPr lang="zh-CN" altLang="en-US" sz="1400" dirty="0" smtClean="0"/>
              <a:t>能力？</a:t>
            </a:r>
            <a:endParaRPr lang="en-US" sz="1400" dirty="0"/>
          </a:p>
        </p:txBody>
      </p:sp>
      <p:sp>
        <p:nvSpPr>
          <p:cNvPr id="10" name="Rectangle 9"/>
          <p:cNvSpPr/>
          <p:nvPr/>
        </p:nvSpPr>
        <p:spPr>
          <a:xfrm>
            <a:off x="5549931" y="1922066"/>
            <a:ext cx="2807179" cy="307777"/>
          </a:xfrm>
          <a:prstGeom prst="rect">
            <a:avLst/>
          </a:prstGeom>
        </p:spPr>
        <p:txBody>
          <a:bodyPr wrap="none">
            <a:spAutoFit/>
          </a:bodyPr>
          <a:lstStyle/>
          <a:p>
            <a:r>
              <a:rPr lang="en-US" altLang="zh-CN" sz="1400" dirty="0"/>
              <a:t>--</a:t>
            </a:r>
            <a:r>
              <a:rPr lang="zh-CN" altLang="en-US" sz="1400" dirty="0"/>
              <a:t>增加一个新的模型，拟合其残差</a:t>
            </a:r>
            <a:endParaRPr lang="en-US" sz="1400" dirty="0"/>
          </a:p>
        </p:txBody>
      </p:sp>
      <p:pic>
        <p:nvPicPr>
          <p:cNvPr id="13" name="Picture 12"/>
          <p:cNvPicPr>
            <a:picLocks noChangeAspect="1"/>
          </p:cNvPicPr>
          <p:nvPr/>
        </p:nvPicPr>
        <p:blipFill>
          <a:blip r:embed="rId4"/>
          <a:stretch>
            <a:fillRect/>
          </a:stretch>
        </p:blipFill>
        <p:spPr>
          <a:xfrm>
            <a:off x="2139399" y="2261848"/>
            <a:ext cx="1188664" cy="254343"/>
          </a:xfrm>
          <a:prstGeom prst="rect">
            <a:avLst/>
          </a:prstGeom>
        </p:spPr>
      </p:pic>
      <p:pic>
        <p:nvPicPr>
          <p:cNvPr id="14" name="Picture 13"/>
          <p:cNvPicPr>
            <a:picLocks noChangeAspect="1"/>
          </p:cNvPicPr>
          <p:nvPr/>
        </p:nvPicPr>
        <p:blipFill>
          <a:blip r:embed="rId5"/>
          <a:stretch>
            <a:fillRect/>
          </a:stretch>
        </p:blipFill>
        <p:spPr>
          <a:xfrm>
            <a:off x="3666490" y="2233579"/>
            <a:ext cx="1135380" cy="307111"/>
          </a:xfrm>
          <a:prstGeom prst="rect">
            <a:avLst/>
          </a:prstGeom>
        </p:spPr>
      </p:pic>
      <p:sp>
        <p:nvSpPr>
          <p:cNvPr id="15" name="Rectangle 14"/>
          <p:cNvSpPr/>
          <p:nvPr/>
        </p:nvSpPr>
        <p:spPr>
          <a:xfrm>
            <a:off x="7161394" y="2981906"/>
            <a:ext cx="1082348" cy="307777"/>
          </a:xfrm>
          <a:prstGeom prst="rect">
            <a:avLst/>
          </a:prstGeom>
        </p:spPr>
        <p:txBody>
          <a:bodyPr wrap="none">
            <a:spAutoFit/>
          </a:bodyPr>
          <a:lstStyle/>
          <a:p>
            <a:r>
              <a:rPr lang="zh-CN" altLang="en-US" sz="1400" smtClean="0"/>
              <a:t>加法模型：</a:t>
            </a:r>
            <a:endParaRPr lang="en-US" sz="1400" dirty="0"/>
          </a:p>
        </p:txBody>
      </p:sp>
      <p:pic>
        <p:nvPicPr>
          <p:cNvPr id="16" name="Picture 15"/>
          <p:cNvPicPr>
            <a:picLocks noChangeAspect="1"/>
          </p:cNvPicPr>
          <p:nvPr/>
        </p:nvPicPr>
        <p:blipFill>
          <a:blip r:embed="rId6"/>
          <a:stretch>
            <a:fillRect/>
          </a:stretch>
        </p:blipFill>
        <p:spPr>
          <a:xfrm>
            <a:off x="7235843" y="4136133"/>
            <a:ext cx="933450" cy="237938"/>
          </a:xfrm>
          <a:prstGeom prst="rect">
            <a:avLst/>
          </a:prstGeom>
        </p:spPr>
      </p:pic>
      <p:pic>
        <p:nvPicPr>
          <p:cNvPr id="17" name="Picture 16"/>
          <p:cNvPicPr>
            <a:picLocks noChangeAspect="1"/>
          </p:cNvPicPr>
          <p:nvPr/>
        </p:nvPicPr>
        <p:blipFill>
          <a:blip r:embed="rId7"/>
          <a:stretch>
            <a:fillRect/>
          </a:stretch>
        </p:blipFill>
        <p:spPr>
          <a:xfrm>
            <a:off x="7235190" y="4452556"/>
            <a:ext cx="434857" cy="238278"/>
          </a:xfrm>
          <a:prstGeom prst="rect">
            <a:avLst/>
          </a:prstGeom>
        </p:spPr>
      </p:pic>
      <p:pic>
        <p:nvPicPr>
          <p:cNvPr id="18" name="Picture 17"/>
          <p:cNvPicPr>
            <a:picLocks noChangeAspect="1"/>
          </p:cNvPicPr>
          <p:nvPr/>
        </p:nvPicPr>
        <p:blipFill>
          <a:blip r:embed="rId8"/>
          <a:stretch>
            <a:fillRect/>
          </a:stretch>
        </p:blipFill>
        <p:spPr>
          <a:xfrm>
            <a:off x="7539149" y="4463200"/>
            <a:ext cx="1600287" cy="219565"/>
          </a:xfrm>
          <a:prstGeom prst="rect">
            <a:avLst/>
          </a:prstGeom>
        </p:spPr>
      </p:pic>
      <p:cxnSp>
        <p:nvCxnSpPr>
          <p:cNvPr id="19" name="Straight Connector 18"/>
          <p:cNvCxnSpPr/>
          <p:nvPr/>
        </p:nvCxnSpPr>
        <p:spPr>
          <a:xfrm>
            <a:off x="7161394" y="3002423"/>
            <a:ext cx="0" cy="168034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17967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2355022"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smtClean="0"/>
              <a:t>GBDT</a:t>
            </a:r>
            <a:r>
              <a:rPr lang="zh-CN" altLang="en-US" dirty="0" smtClean="0"/>
              <a:t>示例</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1255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zh-CN" sz="1800" dirty="0">
                <a:solidFill>
                  <a:srgbClr val="000000"/>
                </a:solidFill>
              </a:rPr>
              <a:t>对于</a:t>
            </a:r>
            <a:r>
              <a:rPr lang="en-US" altLang="zh-CN" sz="1800" dirty="0">
                <a:solidFill>
                  <a:srgbClr val="000000"/>
                </a:solidFill>
              </a:rPr>
              <a:t>GBDT</a:t>
            </a:r>
            <a:r>
              <a:rPr lang="zh-CN" altLang="zh-CN" sz="1800" dirty="0">
                <a:solidFill>
                  <a:srgbClr val="000000"/>
                </a:solidFill>
              </a:rPr>
              <a:t>算法的具体实现</a:t>
            </a:r>
            <a:r>
              <a:rPr lang="zh-CN" altLang="zh-CN" sz="1800" dirty="0" smtClean="0">
                <a:solidFill>
                  <a:srgbClr val="000000"/>
                </a:solidFill>
              </a:rPr>
              <a:t>，</a:t>
            </a:r>
            <a:r>
              <a:rPr lang="zh-CN" altLang="en-US" sz="1800" dirty="0" smtClean="0">
                <a:solidFill>
                  <a:srgbClr val="000000"/>
                </a:solidFill>
              </a:rPr>
              <a:t>较</a:t>
            </a:r>
            <a:r>
              <a:rPr lang="zh-CN" altLang="zh-CN" sz="1800" dirty="0" smtClean="0">
                <a:solidFill>
                  <a:srgbClr val="000000"/>
                </a:solidFill>
              </a:rPr>
              <a:t>为</a:t>
            </a:r>
            <a:r>
              <a:rPr lang="zh-CN" altLang="zh-CN" sz="1800" dirty="0">
                <a:solidFill>
                  <a:srgbClr val="000000"/>
                </a:solidFill>
              </a:rPr>
              <a:t>出色的是</a:t>
            </a:r>
            <a:r>
              <a:rPr lang="en-US" altLang="zh-CN" sz="1800" dirty="0" err="1">
                <a:solidFill>
                  <a:srgbClr val="000000"/>
                </a:solidFill>
              </a:rPr>
              <a:t>XGBoost</a:t>
            </a:r>
            <a:r>
              <a:rPr lang="zh-CN" altLang="zh-CN" sz="1800" dirty="0">
                <a:solidFill>
                  <a:srgbClr val="000000"/>
                </a:solidFill>
              </a:rPr>
              <a:t>树提升系统</a:t>
            </a:r>
            <a:endParaRPr lang="en-US" altLang="zh-CN" sz="1800" dirty="0">
              <a:solidFill>
                <a:srgbClr val="000000"/>
              </a:solidFill>
            </a:endParaRPr>
          </a:p>
          <a:p>
            <a:r>
              <a:rPr lang="zh-CN" altLang="zh-CN" sz="1800" dirty="0">
                <a:solidFill>
                  <a:srgbClr val="000000"/>
                </a:solidFill>
              </a:rPr>
              <a:t>下面是在</a:t>
            </a:r>
            <a:r>
              <a:rPr lang="en-US" altLang="zh-CN" sz="1800" dirty="0">
                <a:solidFill>
                  <a:srgbClr val="000000"/>
                </a:solidFill>
              </a:rPr>
              <a:t>Python</a:t>
            </a:r>
            <a:r>
              <a:rPr lang="zh-CN" altLang="zh-CN" sz="1800" dirty="0">
                <a:solidFill>
                  <a:srgbClr val="000000"/>
                </a:solidFill>
              </a:rPr>
              <a:t>环境下使用</a:t>
            </a:r>
            <a:r>
              <a:rPr lang="en-US" altLang="zh-CN" sz="1800" dirty="0" err="1">
                <a:solidFill>
                  <a:srgbClr val="000000"/>
                </a:solidFill>
              </a:rPr>
              <a:t>XGBoost</a:t>
            </a:r>
            <a:r>
              <a:rPr lang="zh-CN" altLang="zh-CN" sz="1800" dirty="0">
                <a:solidFill>
                  <a:srgbClr val="000000"/>
                </a:solidFill>
              </a:rPr>
              <a:t>模块进行回归的调用示例，首先用</a:t>
            </a:r>
            <a:r>
              <a:rPr lang="en-US" altLang="zh-CN" sz="1800" dirty="0">
                <a:solidFill>
                  <a:srgbClr val="000000"/>
                </a:solidFill>
              </a:rPr>
              <a:t>pandas</a:t>
            </a:r>
            <a:r>
              <a:rPr lang="zh-CN" altLang="zh-CN" sz="1800" dirty="0">
                <a:solidFill>
                  <a:srgbClr val="000000"/>
                </a:solidFill>
              </a:rPr>
              <a:t>构造一个最简单的数据集</a:t>
            </a:r>
            <a:r>
              <a:rPr lang="en-US" altLang="zh-CN" sz="1800" dirty="0" err="1">
                <a:solidFill>
                  <a:srgbClr val="000000"/>
                </a:solidFill>
              </a:rPr>
              <a:t>df</a:t>
            </a:r>
            <a:r>
              <a:rPr lang="zh-CN" altLang="zh-CN" sz="1800" dirty="0">
                <a:solidFill>
                  <a:srgbClr val="000000"/>
                </a:solidFill>
              </a:rPr>
              <a:t>，其中</a:t>
            </a:r>
            <a:r>
              <a:rPr lang="en-US" altLang="zh-CN" sz="1800" dirty="0">
                <a:solidFill>
                  <a:srgbClr val="000000"/>
                </a:solidFill>
              </a:rPr>
              <a:t>x</a:t>
            </a:r>
            <a:r>
              <a:rPr lang="zh-CN" altLang="zh-CN" sz="1800" dirty="0">
                <a:solidFill>
                  <a:srgbClr val="000000"/>
                </a:solidFill>
              </a:rPr>
              <a:t>的值为</a:t>
            </a:r>
            <a:r>
              <a:rPr lang="en-US" altLang="zh-CN" sz="1800" dirty="0">
                <a:solidFill>
                  <a:srgbClr val="000000"/>
                </a:solidFill>
              </a:rPr>
              <a:t>[</a:t>
            </a:r>
            <a:r>
              <a:rPr lang="en-US" altLang="zh-CN" sz="1800" dirty="0" smtClean="0">
                <a:solidFill>
                  <a:srgbClr val="000000"/>
                </a:solidFill>
              </a:rPr>
              <a:t>1,2,3,4]</a:t>
            </a:r>
            <a:r>
              <a:rPr lang="zh-CN" altLang="zh-CN" sz="1800" dirty="0">
                <a:solidFill>
                  <a:srgbClr val="000000"/>
                </a:solidFill>
              </a:rPr>
              <a:t>，</a:t>
            </a:r>
            <a:r>
              <a:rPr lang="en-US" altLang="zh-CN" sz="1800" dirty="0">
                <a:solidFill>
                  <a:srgbClr val="000000"/>
                </a:solidFill>
              </a:rPr>
              <a:t>y</a:t>
            </a:r>
            <a:r>
              <a:rPr lang="zh-CN" altLang="zh-CN" sz="1800" dirty="0">
                <a:solidFill>
                  <a:srgbClr val="000000"/>
                </a:solidFill>
              </a:rPr>
              <a:t>的值为</a:t>
            </a:r>
            <a:r>
              <a:rPr lang="en-US" altLang="zh-CN" sz="1800" dirty="0">
                <a:solidFill>
                  <a:srgbClr val="000000"/>
                </a:solidFill>
              </a:rPr>
              <a:t>[</a:t>
            </a:r>
            <a:r>
              <a:rPr lang="en-US" altLang="zh-CN" sz="1800" dirty="0" smtClean="0">
                <a:solidFill>
                  <a:srgbClr val="000000"/>
                </a:solidFill>
              </a:rPr>
              <a:t>10,20,30,40]</a:t>
            </a:r>
            <a:r>
              <a:rPr lang="zh-CN" altLang="zh-CN" sz="1800" dirty="0">
                <a:solidFill>
                  <a:srgbClr val="000000"/>
                </a:solidFill>
              </a:rPr>
              <a:t>，并构建训练集矩阵</a:t>
            </a:r>
            <a:r>
              <a:rPr lang="en-US" altLang="zh-CN" sz="1800" dirty="0" err="1">
                <a:solidFill>
                  <a:srgbClr val="000000"/>
                </a:solidFill>
              </a:rPr>
              <a:t>T_train_xbg</a:t>
            </a:r>
            <a:r>
              <a:rPr lang="zh-CN" altLang="zh-CN" sz="1800" dirty="0">
                <a:solidFill>
                  <a:srgbClr val="000000"/>
                </a:solidFill>
              </a:rPr>
              <a:t>。代码如下</a:t>
            </a:r>
          </a:p>
        </p:txBody>
      </p:sp>
      <p:sp>
        <p:nvSpPr>
          <p:cNvPr id="2" name="矩形 1"/>
          <p:cNvSpPr/>
          <p:nvPr/>
        </p:nvSpPr>
        <p:spPr>
          <a:xfrm>
            <a:off x="775252" y="2364495"/>
            <a:ext cx="7593495" cy="1887696"/>
          </a:xfrm>
          <a:prstGeom prst="rect">
            <a:avLst/>
          </a:prstGeom>
        </p:spPr>
        <p:txBody>
          <a:bodyPr wrap="square">
            <a:spAutoFit/>
          </a:bodyPr>
          <a:lstStyle/>
          <a:p>
            <a:pPr indent="266700" algn="just">
              <a:lnSpc>
                <a:spcPts val="1400"/>
              </a:lnSpc>
              <a:spcAft>
                <a:spcPts val="0"/>
              </a:spcAft>
            </a:pPr>
            <a:r>
              <a:rPr lang="en-US" altLang="zh-CN" sz="1200" kern="100" dirty="0">
                <a:solidFill>
                  <a:srgbClr val="000000"/>
                </a:solidFill>
                <a:latin typeface="Courier New" panose="02070309020205020404" pitchFamily="49" charset="0"/>
                <a:cs typeface="Times New Roman" panose="02020603050405020304" pitchFamily="18" charset="0"/>
              </a:rPr>
              <a:t>import pandas as </a:t>
            </a:r>
            <a:r>
              <a:rPr lang="en-US" altLang="zh-CN" sz="1200" kern="100" dirty="0" err="1">
                <a:solidFill>
                  <a:srgbClr val="000000"/>
                </a:solidFill>
                <a:latin typeface="Courier New" panose="02070309020205020404" pitchFamily="49" charset="0"/>
                <a:cs typeface="Times New Roman" panose="02020603050405020304" pitchFamily="18" charset="0"/>
              </a:rPr>
              <a:t>pd</a:t>
            </a:r>
            <a:endParaRPr lang="zh-CN" altLang="zh-CN" sz="1600" kern="100" dirty="0">
              <a:latin typeface="宋体" panose="02010600030101010101" pitchFamily="2" charset="-122"/>
              <a:cs typeface="Times New Roman" panose="02020603050405020304" pitchFamily="18" charset="0"/>
            </a:endParaRPr>
          </a:p>
          <a:p>
            <a:pPr indent="266700" algn="just">
              <a:lnSpc>
                <a:spcPts val="1400"/>
              </a:lnSpc>
              <a:spcAft>
                <a:spcPts val="0"/>
              </a:spcAft>
            </a:pPr>
            <a:r>
              <a:rPr lang="en-US" altLang="zh-CN" sz="1200" kern="100" dirty="0">
                <a:solidFill>
                  <a:srgbClr val="000000"/>
                </a:solidFill>
                <a:latin typeface="Courier New" panose="02070309020205020404" pitchFamily="49" charset="0"/>
                <a:cs typeface="Times New Roman" panose="02020603050405020304" pitchFamily="18" charset="0"/>
              </a:rPr>
              <a:t>import </a:t>
            </a:r>
            <a:r>
              <a:rPr lang="en-US" altLang="zh-CN" sz="1200" kern="100" dirty="0" err="1">
                <a:solidFill>
                  <a:srgbClr val="000000"/>
                </a:solidFill>
                <a:latin typeface="Courier New" panose="02070309020205020404" pitchFamily="49" charset="0"/>
                <a:cs typeface="Times New Roman" panose="02020603050405020304" pitchFamily="18" charset="0"/>
              </a:rPr>
              <a:t>xgboost</a:t>
            </a:r>
            <a:r>
              <a:rPr lang="en-US" altLang="zh-CN" sz="1200" kern="100" dirty="0">
                <a:solidFill>
                  <a:srgbClr val="000000"/>
                </a:solidFill>
                <a:latin typeface="Courier New" panose="02070309020205020404" pitchFamily="49" charset="0"/>
                <a:cs typeface="Times New Roman" panose="02020603050405020304" pitchFamily="18" charset="0"/>
              </a:rPr>
              <a:t> as </a:t>
            </a:r>
            <a:r>
              <a:rPr lang="en-US" altLang="zh-CN" sz="1200" kern="100" dirty="0" err="1">
                <a:solidFill>
                  <a:srgbClr val="000000"/>
                </a:solidFill>
                <a:latin typeface="Courier New" panose="02070309020205020404" pitchFamily="49" charset="0"/>
                <a:cs typeface="Times New Roman" panose="02020603050405020304" pitchFamily="18" charset="0"/>
              </a:rPr>
              <a:t>xgb</a:t>
            </a:r>
            <a:endParaRPr lang="zh-CN" altLang="zh-CN" sz="1600" kern="100" dirty="0">
              <a:latin typeface="宋体" panose="02010600030101010101" pitchFamily="2" charset="-122"/>
              <a:cs typeface="Times New Roman" panose="02020603050405020304" pitchFamily="18" charset="0"/>
            </a:endParaRPr>
          </a:p>
          <a:p>
            <a:pPr indent="266700" algn="just">
              <a:lnSpc>
                <a:spcPts val="1400"/>
              </a:lnSpc>
              <a:spcAft>
                <a:spcPts val="0"/>
              </a:spcAft>
            </a:pPr>
            <a:r>
              <a:rPr lang="en-US" altLang="zh-CN" sz="1200" kern="100" dirty="0" err="1">
                <a:solidFill>
                  <a:srgbClr val="000000"/>
                </a:solidFill>
                <a:latin typeface="Courier New" panose="02070309020205020404" pitchFamily="49" charset="0"/>
                <a:cs typeface="Times New Roman" panose="02020603050405020304" pitchFamily="18" charset="0"/>
              </a:rPr>
              <a:t>df</a:t>
            </a:r>
            <a:r>
              <a:rPr lang="en-US" altLang="zh-CN" sz="1200" kern="100" dirty="0">
                <a:solidFill>
                  <a:srgbClr val="000000"/>
                </a:solidFill>
                <a:latin typeface="Courier New" panose="02070309020205020404" pitchFamily="49" charset="0"/>
                <a:cs typeface="Times New Roman" panose="02020603050405020304" pitchFamily="18" charset="0"/>
              </a:rPr>
              <a:t> = </a:t>
            </a:r>
            <a:r>
              <a:rPr lang="en-US" altLang="zh-CN" sz="1200" kern="100" dirty="0" err="1">
                <a:solidFill>
                  <a:srgbClr val="000000"/>
                </a:solidFill>
                <a:latin typeface="Courier New" panose="02070309020205020404" pitchFamily="49" charset="0"/>
                <a:cs typeface="Times New Roman" panose="02020603050405020304" pitchFamily="18" charset="0"/>
              </a:rPr>
              <a:t>pd.DataFrame</a:t>
            </a:r>
            <a:r>
              <a:rPr lang="en-US" altLang="zh-CN" sz="1200" kern="100" dirty="0">
                <a:solidFill>
                  <a:srgbClr val="000000"/>
                </a:solidFill>
                <a:latin typeface="Courier New" panose="02070309020205020404" pitchFamily="49" charset="0"/>
                <a:cs typeface="Times New Roman" panose="02020603050405020304" pitchFamily="18" charset="0"/>
              </a:rPr>
              <a:t>({'x':[</a:t>
            </a:r>
            <a:r>
              <a:rPr lang="en-US" altLang="zh-CN" sz="1200" kern="100" dirty="0" smtClean="0">
                <a:solidFill>
                  <a:srgbClr val="000000"/>
                </a:solidFill>
                <a:latin typeface="Courier New" panose="02070309020205020404" pitchFamily="49" charset="0"/>
                <a:cs typeface="Times New Roman" panose="02020603050405020304" pitchFamily="18" charset="0"/>
              </a:rPr>
              <a:t>1,2,3,4], </a:t>
            </a:r>
            <a:r>
              <a:rPr lang="en-US" altLang="zh-CN" sz="1200" kern="100" dirty="0">
                <a:solidFill>
                  <a:srgbClr val="000000"/>
                </a:solidFill>
                <a:latin typeface="Courier New" panose="02070309020205020404" pitchFamily="49" charset="0"/>
                <a:cs typeface="Times New Roman" panose="02020603050405020304" pitchFamily="18" charset="0"/>
              </a:rPr>
              <a:t>'y':[</a:t>
            </a:r>
            <a:r>
              <a:rPr lang="en-US" altLang="zh-CN" sz="1200" kern="100" dirty="0" smtClean="0">
                <a:solidFill>
                  <a:srgbClr val="000000"/>
                </a:solidFill>
                <a:latin typeface="Courier New" panose="02070309020205020404" pitchFamily="49" charset="0"/>
                <a:cs typeface="Times New Roman" panose="02020603050405020304" pitchFamily="18" charset="0"/>
              </a:rPr>
              <a:t>10,20,30,40]})</a:t>
            </a:r>
            <a:endParaRPr lang="zh-CN" altLang="zh-CN" sz="1600" kern="100" dirty="0">
              <a:latin typeface="宋体" panose="02010600030101010101" pitchFamily="2" charset="-122"/>
              <a:cs typeface="Times New Roman" panose="02020603050405020304" pitchFamily="18" charset="0"/>
            </a:endParaRPr>
          </a:p>
          <a:p>
            <a:pPr indent="266700" algn="just">
              <a:lnSpc>
                <a:spcPts val="1400"/>
              </a:lnSpc>
              <a:spcAft>
                <a:spcPts val="0"/>
              </a:spcAft>
            </a:pPr>
            <a:r>
              <a:rPr lang="en-US" altLang="zh-CN" sz="1200" kern="100" dirty="0" err="1">
                <a:solidFill>
                  <a:srgbClr val="000000"/>
                </a:solidFill>
                <a:latin typeface="Courier New" panose="02070309020205020404" pitchFamily="49" charset="0"/>
                <a:cs typeface="Times New Roman" panose="02020603050405020304" pitchFamily="18" charset="0"/>
              </a:rPr>
              <a:t>X_train</a:t>
            </a:r>
            <a:r>
              <a:rPr lang="en-US" altLang="zh-CN" sz="1200" kern="100" dirty="0">
                <a:solidFill>
                  <a:srgbClr val="000000"/>
                </a:solidFill>
                <a:latin typeface="Courier New" panose="02070309020205020404" pitchFamily="49" charset="0"/>
                <a:cs typeface="Times New Roman" panose="02020603050405020304" pitchFamily="18" charset="0"/>
              </a:rPr>
              <a:t> = </a:t>
            </a:r>
            <a:r>
              <a:rPr lang="en-US" altLang="zh-CN" sz="1200" kern="100" dirty="0" err="1">
                <a:solidFill>
                  <a:srgbClr val="000000"/>
                </a:solidFill>
                <a:latin typeface="Courier New" panose="02070309020205020404" pitchFamily="49" charset="0"/>
                <a:cs typeface="Times New Roman" panose="02020603050405020304" pitchFamily="18" charset="0"/>
              </a:rPr>
              <a:t>df.drop</a:t>
            </a:r>
            <a:r>
              <a:rPr lang="en-US" altLang="zh-CN" sz="1200" kern="100" dirty="0">
                <a:solidFill>
                  <a:srgbClr val="000000"/>
                </a:solidFill>
                <a:latin typeface="Courier New" panose="02070309020205020404" pitchFamily="49" charset="0"/>
                <a:cs typeface="Times New Roman" panose="02020603050405020304" pitchFamily="18" charset="0"/>
              </a:rPr>
              <a:t>('</a:t>
            </a:r>
            <a:r>
              <a:rPr lang="en-US" altLang="zh-CN" sz="1200" kern="100" dirty="0" err="1">
                <a:solidFill>
                  <a:srgbClr val="000000"/>
                </a:solidFill>
                <a:latin typeface="Courier New" panose="02070309020205020404" pitchFamily="49" charset="0"/>
                <a:cs typeface="Times New Roman" panose="02020603050405020304" pitchFamily="18" charset="0"/>
              </a:rPr>
              <a:t>y',axis</a:t>
            </a:r>
            <a:r>
              <a:rPr lang="en-US" altLang="zh-CN" sz="1200" kern="100" dirty="0">
                <a:solidFill>
                  <a:srgbClr val="000000"/>
                </a:solidFill>
                <a:latin typeface="Courier New" panose="02070309020205020404" pitchFamily="49" charset="0"/>
                <a:cs typeface="Times New Roman" panose="02020603050405020304" pitchFamily="18" charset="0"/>
              </a:rPr>
              <a:t>=1)</a:t>
            </a:r>
            <a:endParaRPr lang="zh-CN" altLang="zh-CN" sz="1600" kern="100" dirty="0">
              <a:latin typeface="宋体" panose="02010600030101010101" pitchFamily="2" charset="-122"/>
              <a:cs typeface="Times New Roman" panose="02020603050405020304" pitchFamily="18" charset="0"/>
            </a:endParaRPr>
          </a:p>
          <a:p>
            <a:pPr indent="266700" algn="just">
              <a:lnSpc>
                <a:spcPts val="1400"/>
              </a:lnSpc>
              <a:spcAft>
                <a:spcPts val="0"/>
              </a:spcAft>
            </a:pPr>
            <a:r>
              <a:rPr lang="en-US" altLang="zh-CN" sz="1200" kern="100" dirty="0" err="1">
                <a:solidFill>
                  <a:srgbClr val="000000"/>
                </a:solidFill>
                <a:latin typeface="Courier New" panose="02070309020205020404" pitchFamily="49" charset="0"/>
                <a:cs typeface="Times New Roman" panose="02020603050405020304" pitchFamily="18" charset="0"/>
              </a:rPr>
              <a:t>Y_train</a:t>
            </a:r>
            <a:r>
              <a:rPr lang="en-US" altLang="zh-CN" sz="1200" kern="100" dirty="0">
                <a:solidFill>
                  <a:srgbClr val="000000"/>
                </a:solidFill>
                <a:latin typeface="Courier New" panose="02070309020205020404" pitchFamily="49" charset="0"/>
                <a:cs typeface="Times New Roman" panose="02020603050405020304" pitchFamily="18" charset="0"/>
              </a:rPr>
              <a:t> = </a:t>
            </a:r>
            <a:r>
              <a:rPr lang="en-US" altLang="zh-CN" sz="1200" kern="100" dirty="0" err="1">
                <a:solidFill>
                  <a:srgbClr val="000000"/>
                </a:solidFill>
                <a:latin typeface="Courier New" panose="02070309020205020404" pitchFamily="49" charset="0"/>
                <a:cs typeface="Times New Roman" panose="02020603050405020304" pitchFamily="18" charset="0"/>
              </a:rPr>
              <a:t>df</a:t>
            </a:r>
            <a:r>
              <a:rPr lang="en-US" altLang="zh-CN" sz="1200" kern="100" dirty="0">
                <a:solidFill>
                  <a:srgbClr val="000000"/>
                </a:solidFill>
                <a:latin typeface="Courier New" panose="02070309020205020404" pitchFamily="49" charset="0"/>
                <a:cs typeface="Times New Roman" panose="02020603050405020304" pitchFamily="18" charset="0"/>
              </a:rPr>
              <a:t>['y']</a:t>
            </a:r>
            <a:endParaRPr lang="zh-CN" altLang="zh-CN" sz="1600" kern="100" dirty="0">
              <a:latin typeface="宋体" panose="02010600030101010101" pitchFamily="2" charset="-122"/>
              <a:cs typeface="Times New Roman" panose="02020603050405020304" pitchFamily="18" charset="0"/>
            </a:endParaRPr>
          </a:p>
          <a:p>
            <a:pPr indent="266700" algn="just">
              <a:lnSpc>
                <a:spcPts val="1400"/>
              </a:lnSpc>
              <a:spcAft>
                <a:spcPts val="0"/>
              </a:spcAft>
            </a:pPr>
            <a:r>
              <a:rPr lang="en-US" altLang="zh-CN" sz="1200" kern="100" dirty="0" err="1">
                <a:solidFill>
                  <a:srgbClr val="000000"/>
                </a:solidFill>
                <a:latin typeface="Courier New" panose="02070309020205020404" pitchFamily="49" charset="0"/>
                <a:cs typeface="Times New Roman" panose="02020603050405020304" pitchFamily="18" charset="0"/>
              </a:rPr>
              <a:t>T_train_xgb</a:t>
            </a:r>
            <a:r>
              <a:rPr lang="en-US" altLang="zh-CN" sz="1200" kern="100" dirty="0">
                <a:solidFill>
                  <a:srgbClr val="000000"/>
                </a:solidFill>
                <a:latin typeface="Courier New" panose="02070309020205020404" pitchFamily="49" charset="0"/>
                <a:cs typeface="Times New Roman" panose="02020603050405020304" pitchFamily="18" charset="0"/>
              </a:rPr>
              <a:t> = </a:t>
            </a:r>
            <a:r>
              <a:rPr lang="en-US" altLang="zh-CN" sz="1200" kern="100" dirty="0" err="1">
                <a:solidFill>
                  <a:srgbClr val="000000"/>
                </a:solidFill>
                <a:latin typeface="Courier New" panose="02070309020205020404" pitchFamily="49" charset="0"/>
                <a:cs typeface="Times New Roman" panose="02020603050405020304" pitchFamily="18" charset="0"/>
              </a:rPr>
              <a:t>xgb.DMatrix</a:t>
            </a:r>
            <a:r>
              <a:rPr lang="en-US" altLang="zh-CN" sz="1200" kern="100" dirty="0">
                <a:solidFill>
                  <a:srgbClr val="000000"/>
                </a:solidFill>
                <a:latin typeface="Courier New" panose="02070309020205020404" pitchFamily="49" charset="0"/>
                <a:cs typeface="Times New Roman" panose="02020603050405020304" pitchFamily="18" charset="0"/>
              </a:rPr>
              <a:t>(</a:t>
            </a:r>
            <a:r>
              <a:rPr lang="en-US" altLang="zh-CN" sz="1200" kern="100" dirty="0" err="1">
                <a:solidFill>
                  <a:srgbClr val="000000"/>
                </a:solidFill>
                <a:latin typeface="Courier New" panose="02070309020205020404" pitchFamily="49" charset="0"/>
                <a:cs typeface="Times New Roman" panose="02020603050405020304" pitchFamily="18" charset="0"/>
              </a:rPr>
              <a:t>X_train</a:t>
            </a:r>
            <a:r>
              <a:rPr lang="en-US" altLang="zh-CN" sz="1200" kern="100" dirty="0">
                <a:solidFill>
                  <a:srgbClr val="000000"/>
                </a:solidFill>
                <a:latin typeface="Courier New" panose="02070309020205020404" pitchFamily="49" charset="0"/>
                <a:cs typeface="Times New Roman" panose="02020603050405020304" pitchFamily="18" charset="0"/>
              </a:rPr>
              <a:t>, </a:t>
            </a:r>
            <a:r>
              <a:rPr lang="en-US" altLang="zh-CN" sz="1200" kern="100" dirty="0" err="1">
                <a:solidFill>
                  <a:srgbClr val="000000"/>
                </a:solidFill>
                <a:latin typeface="Courier New" panose="02070309020205020404" pitchFamily="49" charset="0"/>
                <a:cs typeface="Times New Roman" panose="02020603050405020304" pitchFamily="18" charset="0"/>
              </a:rPr>
              <a:t>Y_train</a:t>
            </a:r>
            <a:r>
              <a:rPr lang="en-US" altLang="zh-CN" sz="1200" kern="100" dirty="0">
                <a:solidFill>
                  <a:srgbClr val="000000"/>
                </a:solidFill>
                <a:latin typeface="Courier New" panose="02070309020205020404" pitchFamily="49" charset="0"/>
                <a:cs typeface="Times New Roman" panose="02020603050405020304" pitchFamily="18" charset="0"/>
              </a:rPr>
              <a:t>)</a:t>
            </a:r>
            <a:endParaRPr lang="zh-CN" altLang="zh-CN" sz="1600" kern="100" dirty="0">
              <a:latin typeface="宋体" panose="02010600030101010101" pitchFamily="2" charset="-122"/>
              <a:cs typeface="Times New Roman" panose="02020603050405020304" pitchFamily="18" charset="0"/>
            </a:endParaRPr>
          </a:p>
          <a:p>
            <a:pPr indent="266700" algn="just">
              <a:lnSpc>
                <a:spcPts val="1400"/>
              </a:lnSpc>
              <a:spcAft>
                <a:spcPts val="0"/>
              </a:spcAft>
            </a:pPr>
            <a:r>
              <a:rPr lang="en-US" altLang="zh-CN" sz="1200" kern="100" dirty="0" err="1">
                <a:solidFill>
                  <a:srgbClr val="000000"/>
                </a:solidFill>
                <a:latin typeface="Courier New" panose="02070309020205020404" pitchFamily="49" charset="0"/>
                <a:cs typeface="Times New Roman" panose="02020603050405020304" pitchFamily="18" charset="0"/>
              </a:rPr>
              <a:t>params</a:t>
            </a:r>
            <a:r>
              <a:rPr lang="en-US" altLang="zh-CN" sz="1200" kern="100" dirty="0">
                <a:solidFill>
                  <a:srgbClr val="000000"/>
                </a:solidFill>
                <a:latin typeface="Courier New" panose="02070309020205020404" pitchFamily="49" charset="0"/>
                <a:cs typeface="Times New Roman" panose="02020603050405020304" pitchFamily="18" charset="0"/>
              </a:rPr>
              <a:t> = {"objective": "</a:t>
            </a:r>
            <a:r>
              <a:rPr lang="en-US" altLang="zh-CN" sz="1200" kern="100" dirty="0" err="1">
                <a:solidFill>
                  <a:srgbClr val="000000"/>
                </a:solidFill>
                <a:latin typeface="Courier New" panose="02070309020205020404" pitchFamily="49" charset="0"/>
                <a:cs typeface="Times New Roman" panose="02020603050405020304" pitchFamily="18" charset="0"/>
              </a:rPr>
              <a:t>reg:linear</a:t>
            </a:r>
            <a:r>
              <a:rPr lang="en-US" altLang="zh-CN" sz="1200" kern="100" dirty="0">
                <a:solidFill>
                  <a:srgbClr val="000000"/>
                </a:solidFill>
                <a:latin typeface="Courier New" panose="02070309020205020404" pitchFamily="49" charset="0"/>
                <a:cs typeface="Times New Roman" panose="02020603050405020304" pitchFamily="18" charset="0"/>
              </a:rPr>
              <a:t>", "booster":"</a:t>
            </a:r>
            <a:r>
              <a:rPr lang="en-US" altLang="zh-CN" sz="1200" kern="100" dirty="0" err="1">
                <a:solidFill>
                  <a:srgbClr val="000000"/>
                </a:solidFill>
                <a:latin typeface="Courier New" panose="02070309020205020404" pitchFamily="49" charset="0"/>
                <a:cs typeface="Times New Roman" panose="02020603050405020304" pitchFamily="18" charset="0"/>
              </a:rPr>
              <a:t>gblinear</a:t>
            </a:r>
            <a:r>
              <a:rPr lang="en-US" altLang="zh-CN" sz="1200" kern="100" dirty="0">
                <a:solidFill>
                  <a:srgbClr val="000000"/>
                </a:solidFill>
                <a:latin typeface="Courier New" panose="02070309020205020404" pitchFamily="49" charset="0"/>
                <a:cs typeface="Times New Roman" panose="02020603050405020304" pitchFamily="18" charset="0"/>
              </a:rPr>
              <a:t>"}</a:t>
            </a:r>
            <a:endParaRPr lang="zh-CN" altLang="zh-CN" sz="1600" kern="100" dirty="0">
              <a:latin typeface="宋体" panose="02010600030101010101" pitchFamily="2" charset="-122"/>
              <a:cs typeface="Times New Roman" panose="02020603050405020304" pitchFamily="18" charset="0"/>
            </a:endParaRPr>
          </a:p>
          <a:p>
            <a:pPr indent="266700" algn="just">
              <a:lnSpc>
                <a:spcPts val="1400"/>
              </a:lnSpc>
              <a:spcAft>
                <a:spcPts val="0"/>
              </a:spcAft>
            </a:pPr>
            <a:r>
              <a:rPr lang="en-US" altLang="zh-CN" sz="1200" kern="100" dirty="0" err="1">
                <a:solidFill>
                  <a:srgbClr val="000000"/>
                </a:solidFill>
                <a:latin typeface="Courier New" panose="02070309020205020404" pitchFamily="49" charset="0"/>
                <a:cs typeface="Times New Roman" panose="02020603050405020304" pitchFamily="18" charset="0"/>
              </a:rPr>
              <a:t>gbm</a:t>
            </a:r>
            <a:r>
              <a:rPr lang="en-US" altLang="zh-CN" sz="1200" kern="100" dirty="0">
                <a:solidFill>
                  <a:srgbClr val="000000"/>
                </a:solidFill>
                <a:latin typeface="Courier New" panose="02070309020205020404" pitchFamily="49" charset="0"/>
                <a:cs typeface="Times New Roman" panose="02020603050405020304" pitchFamily="18" charset="0"/>
              </a:rPr>
              <a:t> = </a:t>
            </a:r>
            <a:r>
              <a:rPr lang="en-US" altLang="zh-CN" sz="1200" kern="100" dirty="0" err="1">
                <a:solidFill>
                  <a:srgbClr val="000000"/>
                </a:solidFill>
                <a:latin typeface="Courier New" panose="02070309020205020404" pitchFamily="49" charset="0"/>
                <a:cs typeface="Times New Roman" panose="02020603050405020304" pitchFamily="18" charset="0"/>
              </a:rPr>
              <a:t>xgb.train</a:t>
            </a:r>
            <a:r>
              <a:rPr lang="en-US" altLang="zh-CN" sz="1200" kern="100" dirty="0">
                <a:solidFill>
                  <a:srgbClr val="000000"/>
                </a:solidFill>
                <a:latin typeface="Courier New" panose="02070309020205020404" pitchFamily="49" charset="0"/>
                <a:cs typeface="Times New Roman" panose="02020603050405020304" pitchFamily="18" charset="0"/>
              </a:rPr>
              <a:t>(</a:t>
            </a:r>
            <a:r>
              <a:rPr lang="en-US" altLang="zh-CN" sz="1200" kern="100" dirty="0" err="1">
                <a:solidFill>
                  <a:srgbClr val="000000"/>
                </a:solidFill>
                <a:latin typeface="Courier New" panose="02070309020205020404" pitchFamily="49" charset="0"/>
                <a:cs typeface="Times New Roman" panose="02020603050405020304" pitchFamily="18" charset="0"/>
              </a:rPr>
              <a:t>dtrain</a:t>
            </a:r>
            <a:r>
              <a:rPr lang="en-US" altLang="zh-CN" sz="1200" kern="100" dirty="0">
                <a:solidFill>
                  <a:srgbClr val="000000"/>
                </a:solidFill>
                <a:latin typeface="Courier New" panose="02070309020205020404" pitchFamily="49" charset="0"/>
                <a:cs typeface="Times New Roman" panose="02020603050405020304" pitchFamily="18" charset="0"/>
              </a:rPr>
              <a:t>=</a:t>
            </a:r>
            <a:r>
              <a:rPr lang="en-US" altLang="zh-CN" sz="1200" kern="100" dirty="0" err="1">
                <a:solidFill>
                  <a:srgbClr val="000000"/>
                </a:solidFill>
                <a:latin typeface="Courier New" panose="02070309020205020404" pitchFamily="49" charset="0"/>
                <a:cs typeface="Times New Roman" panose="02020603050405020304" pitchFamily="18" charset="0"/>
              </a:rPr>
              <a:t>T_train_xgb,params</a:t>
            </a:r>
            <a:r>
              <a:rPr lang="en-US" altLang="zh-CN" sz="1200" kern="100" dirty="0">
                <a:solidFill>
                  <a:srgbClr val="000000"/>
                </a:solidFill>
                <a:latin typeface="Courier New" panose="02070309020205020404" pitchFamily="49" charset="0"/>
                <a:cs typeface="Times New Roman" panose="02020603050405020304" pitchFamily="18" charset="0"/>
              </a:rPr>
              <a:t>=</a:t>
            </a:r>
            <a:r>
              <a:rPr lang="en-US" altLang="zh-CN" sz="1200" kern="100" dirty="0" err="1">
                <a:solidFill>
                  <a:srgbClr val="000000"/>
                </a:solidFill>
                <a:latin typeface="Courier New" panose="02070309020205020404" pitchFamily="49" charset="0"/>
                <a:cs typeface="Times New Roman" panose="02020603050405020304" pitchFamily="18" charset="0"/>
              </a:rPr>
              <a:t>params</a:t>
            </a:r>
            <a:r>
              <a:rPr lang="en-US" altLang="zh-CN" sz="1200" kern="100" dirty="0">
                <a:solidFill>
                  <a:srgbClr val="000000"/>
                </a:solidFill>
                <a:latin typeface="Courier New" panose="02070309020205020404" pitchFamily="49" charset="0"/>
                <a:cs typeface="Times New Roman" panose="02020603050405020304" pitchFamily="18" charset="0"/>
              </a:rPr>
              <a:t>)</a:t>
            </a:r>
            <a:endParaRPr lang="zh-CN" altLang="zh-CN" sz="1600" kern="100" dirty="0">
              <a:latin typeface="宋体" panose="02010600030101010101" pitchFamily="2" charset="-122"/>
              <a:cs typeface="Times New Roman" panose="02020603050405020304" pitchFamily="18" charset="0"/>
            </a:endParaRPr>
          </a:p>
          <a:p>
            <a:pPr indent="266700" algn="just">
              <a:lnSpc>
                <a:spcPts val="1400"/>
              </a:lnSpc>
              <a:spcAft>
                <a:spcPts val="0"/>
              </a:spcAft>
            </a:pPr>
            <a:r>
              <a:rPr lang="en-US" altLang="zh-CN" sz="1200" kern="100" dirty="0" err="1">
                <a:solidFill>
                  <a:srgbClr val="000000"/>
                </a:solidFill>
                <a:latin typeface="Courier New" panose="02070309020205020404" pitchFamily="49" charset="0"/>
                <a:cs typeface="Times New Roman" panose="02020603050405020304" pitchFamily="18" charset="0"/>
              </a:rPr>
              <a:t>Y_pred</a:t>
            </a:r>
            <a:r>
              <a:rPr lang="en-US" altLang="zh-CN" sz="1200" kern="100" dirty="0">
                <a:solidFill>
                  <a:srgbClr val="000000"/>
                </a:solidFill>
                <a:latin typeface="Courier New" panose="02070309020205020404" pitchFamily="49" charset="0"/>
                <a:cs typeface="Times New Roman" panose="02020603050405020304" pitchFamily="18" charset="0"/>
              </a:rPr>
              <a:t> = </a:t>
            </a:r>
            <a:r>
              <a:rPr lang="en-US" altLang="zh-CN" sz="1200" kern="100" dirty="0" err="1">
                <a:solidFill>
                  <a:srgbClr val="000000"/>
                </a:solidFill>
                <a:latin typeface="Courier New" panose="02070309020205020404" pitchFamily="49" charset="0"/>
                <a:cs typeface="Times New Roman" panose="02020603050405020304" pitchFamily="18" charset="0"/>
              </a:rPr>
              <a:t>gbm.predict</a:t>
            </a:r>
            <a:r>
              <a:rPr lang="en-US" altLang="zh-CN" sz="1200" kern="100" dirty="0">
                <a:solidFill>
                  <a:srgbClr val="000000"/>
                </a:solidFill>
                <a:latin typeface="Courier New" panose="02070309020205020404" pitchFamily="49" charset="0"/>
                <a:cs typeface="Times New Roman" panose="02020603050405020304" pitchFamily="18" charset="0"/>
              </a:rPr>
              <a:t>(</a:t>
            </a:r>
            <a:r>
              <a:rPr lang="en-US" altLang="zh-CN" sz="1200" kern="100" dirty="0" err="1">
                <a:solidFill>
                  <a:srgbClr val="000000"/>
                </a:solidFill>
                <a:latin typeface="Courier New" panose="02070309020205020404" pitchFamily="49" charset="0"/>
                <a:cs typeface="Times New Roman" panose="02020603050405020304" pitchFamily="18" charset="0"/>
              </a:rPr>
              <a:t>xgb.DMatrix</a:t>
            </a:r>
            <a:r>
              <a:rPr lang="en-US" altLang="zh-CN" sz="1200" kern="100" dirty="0">
                <a:solidFill>
                  <a:srgbClr val="000000"/>
                </a:solidFill>
                <a:latin typeface="Courier New" panose="02070309020205020404" pitchFamily="49" charset="0"/>
                <a:cs typeface="Times New Roman" panose="02020603050405020304" pitchFamily="18" charset="0"/>
              </a:rPr>
              <a:t>(</a:t>
            </a:r>
            <a:r>
              <a:rPr lang="en-US" altLang="zh-CN" sz="1200" kern="100" dirty="0" err="1">
                <a:solidFill>
                  <a:srgbClr val="000000"/>
                </a:solidFill>
                <a:latin typeface="Courier New" panose="02070309020205020404" pitchFamily="49" charset="0"/>
                <a:cs typeface="Times New Roman" panose="02020603050405020304" pitchFamily="18" charset="0"/>
              </a:rPr>
              <a:t>pd.DataFrame</a:t>
            </a:r>
            <a:r>
              <a:rPr lang="en-US" altLang="zh-CN" sz="1200" kern="100" dirty="0">
                <a:solidFill>
                  <a:srgbClr val="000000"/>
                </a:solidFill>
                <a:latin typeface="Courier New" panose="02070309020205020404" pitchFamily="49" charset="0"/>
                <a:cs typeface="Times New Roman" panose="02020603050405020304" pitchFamily="18" charset="0"/>
              </a:rPr>
              <a:t>({'x</a:t>
            </a:r>
            <a:r>
              <a:rPr lang="en-US" altLang="zh-CN" sz="1200" kern="100" dirty="0" smtClean="0">
                <a:solidFill>
                  <a:srgbClr val="000000"/>
                </a:solidFill>
                <a:latin typeface="Courier New" panose="02070309020205020404" pitchFamily="49" charset="0"/>
                <a:cs typeface="Times New Roman" panose="02020603050405020304" pitchFamily="18" charset="0"/>
              </a:rPr>
              <a:t>':[4,5]})))</a:t>
            </a:r>
            <a:endParaRPr lang="zh-CN" altLang="zh-CN" sz="1600" kern="100" dirty="0">
              <a:latin typeface="宋体" panose="02010600030101010101" pitchFamily="2" charset="-122"/>
              <a:cs typeface="Times New Roman" panose="02020603050405020304" pitchFamily="18" charset="0"/>
            </a:endParaRPr>
          </a:p>
          <a:p>
            <a:pPr indent="266700" algn="just">
              <a:lnSpc>
                <a:spcPts val="1400"/>
              </a:lnSpc>
              <a:spcAft>
                <a:spcPts val="0"/>
              </a:spcAft>
            </a:pPr>
            <a:r>
              <a:rPr lang="en-US" altLang="zh-CN" sz="1200" kern="100" dirty="0">
                <a:solidFill>
                  <a:srgbClr val="000000"/>
                </a:solidFill>
                <a:latin typeface="Courier New" panose="02070309020205020404" pitchFamily="49" charset="0"/>
                <a:cs typeface="Times New Roman" panose="02020603050405020304" pitchFamily="18" charset="0"/>
              </a:rPr>
              <a:t>print(</a:t>
            </a:r>
            <a:r>
              <a:rPr lang="en-US" altLang="zh-CN" sz="1200" kern="100" dirty="0" err="1">
                <a:solidFill>
                  <a:srgbClr val="000000"/>
                </a:solidFill>
                <a:latin typeface="Courier New" panose="02070309020205020404" pitchFamily="49" charset="0"/>
                <a:cs typeface="Times New Roman" panose="02020603050405020304" pitchFamily="18" charset="0"/>
              </a:rPr>
              <a:t>Y_pred</a:t>
            </a:r>
            <a:r>
              <a:rPr lang="en-US" altLang="zh-CN" sz="1200" kern="100" dirty="0">
                <a:solidFill>
                  <a:srgbClr val="000000"/>
                </a:solidFill>
                <a:latin typeface="Courier New" panose="02070309020205020404" pitchFamily="49" charset="0"/>
                <a:cs typeface="Times New Roman" panose="02020603050405020304" pitchFamily="18" charset="0"/>
              </a:rPr>
              <a:t>)</a:t>
            </a:r>
            <a:endParaRPr lang="zh-CN" altLang="zh-CN" sz="1600" kern="100" dirty="0">
              <a:latin typeface="宋体" panose="02010600030101010101" pitchFamily="2" charset="-122"/>
              <a:cs typeface="Times New Roman" panose="02020603050405020304" pitchFamily="18" charset="0"/>
            </a:endParaRPr>
          </a:p>
        </p:txBody>
      </p:sp>
      <p:sp>
        <p:nvSpPr>
          <p:cNvPr id="3" name="Rectangle 2"/>
          <p:cNvSpPr/>
          <p:nvPr/>
        </p:nvSpPr>
        <p:spPr>
          <a:xfrm>
            <a:off x="1036013" y="4245631"/>
            <a:ext cx="1840568" cy="461665"/>
          </a:xfrm>
          <a:prstGeom prst="rect">
            <a:avLst/>
          </a:prstGeom>
        </p:spPr>
        <p:txBody>
          <a:bodyPr wrap="none">
            <a:spAutoFit/>
          </a:bodyPr>
          <a:lstStyle/>
          <a:p>
            <a:r>
              <a:rPr lang="zh-CN" altLang="en-US" sz="1200" i="1" dirty="0" smtClean="0"/>
              <a:t>输出：</a:t>
            </a:r>
            <a:endParaRPr lang="en-US" altLang="zh-CN" sz="1200" i="1" dirty="0" smtClean="0"/>
          </a:p>
          <a:p>
            <a:r>
              <a:rPr lang="mr-IN" sz="1200" i="1" dirty="0"/>
              <a:t>[35.655975 41.97556 ]</a:t>
            </a:r>
          </a:p>
        </p:txBody>
      </p:sp>
    </p:spTree>
    <p:extLst>
      <p:ext uri="{BB962C8B-B14F-4D97-AF65-F5344CB8AC3E}">
        <p14:creationId xmlns:p14="http://schemas.microsoft.com/office/powerpoint/2010/main" val="63241032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2355022"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smtClean="0"/>
              <a:t>GBDT</a:t>
            </a:r>
            <a:r>
              <a:rPr lang="zh-CN" altLang="en-US" dirty="0" smtClean="0"/>
              <a:t>特点及应用</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328131"/>
            <a:ext cx="8045450" cy="1698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t>超参比较多，可用</a:t>
            </a:r>
            <a:r>
              <a:rPr lang="zh-CN" altLang="en-US" sz="1800" dirty="0"/>
              <a:t>交叉验证的方法选择最佳</a:t>
            </a:r>
            <a:r>
              <a:rPr lang="zh-CN" altLang="en-US" sz="1800" dirty="0" smtClean="0"/>
              <a:t>参数；</a:t>
            </a:r>
            <a:endParaRPr lang="en-US" altLang="zh-CN" sz="1800" dirty="0" smtClean="0"/>
          </a:p>
          <a:p>
            <a:r>
              <a:rPr lang="zh-CN" altLang="en-US" sz="1800" dirty="0" smtClean="0"/>
              <a:t>非线性</a:t>
            </a:r>
            <a:r>
              <a:rPr lang="zh-CN" altLang="en-US" sz="1800" dirty="0"/>
              <a:t>变换比较多，表达能力强</a:t>
            </a:r>
            <a:r>
              <a:rPr lang="zh-CN" altLang="en-US" sz="1800" dirty="0" smtClean="0"/>
              <a:t>，不</a:t>
            </a:r>
            <a:r>
              <a:rPr lang="zh-CN" altLang="en-US" sz="1800" dirty="0"/>
              <a:t>需要做复杂的特征工程和特征</a:t>
            </a:r>
            <a:r>
              <a:rPr lang="zh-CN" altLang="en-US" sz="1800" dirty="0" smtClean="0"/>
              <a:t>变换；</a:t>
            </a:r>
            <a:endParaRPr lang="zh-CN" altLang="en-US" sz="1800" dirty="0"/>
          </a:p>
          <a:p>
            <a:r>
              <a:rPr lang="en-US" altLang="zh-CN" sz="1800" dirty="0" smtClean="0"/>
              <a:t>Boost </a:t>
            </a:r>
            <a:r>
              <a:rPr lang="zh-CN" altLang="en-US" sz="1800" dirty="0" smtClean="0"/>
              <a:t>是串行</a:t>
            </a:r>
            <a:r>
              <a:rPr lang="zh-CN" altLang="en-US" sz="1800" dirty="0"/>
              <a:t>过程</a:t>
            </a:r>
            <a:r>
              <a:rPr lang="zh-CN" altLang="en-US" sz="1800" dirty="0" smtClean="0"/>
              <a:t>，难以并行</a:t>
            </a:r>
            <a:r>
              <a:rPr lang="zh-CN" altLang="en-US" sz="1800" dirty="0"/>
              <a:t>化</a:t>
            </a:r>
            <a:r>
              <a:rPr lang="zh-CN" altLang="en-US" sz="1800" dirty="0" smtClean="0"/>
              <a:t>，计算</a:t>
            </a:r>
            <a:r>
              <a:rPr lang="zh-CN" altLang="en-US" sz="1800" dirty="0"/>
              <a:t>复杂度高</a:t>
            </a:r>
            <a:r>
              <a:rPr lang="zh-CN" altLang="en-US" sz="1800" dirty="0" smtClean="0"/>
              <a:t>，不适合</a:t>
            </a:r>
            <a:r>
              <a:rPr lang="zh-CN" altLang="en-US" sz="1800" dirty="0"/>
              <a:t>高维稀疏特征</a:t>
            </a:r>
            <a:r>
              <a:rPr lang="zh-CN" altLang="en-US" sz="1800" dirty="0" smtClean="0"/>
              <a:t>；</a:t>
            </a:r>
            <a:endParaRPr lang="en-US" altLang="zh-CN" sz="1800" dirty="0" smtClean="0"/>
          </a:p>
          <a:p>
            <a:endParaRPr lang="en-US" altLang="zh-CN" sz="1800" dirty="0" smtClean="0"/>
          </a:p>
          <a:p>
            <a:r>
              <a:rPr lang="zh-CN" altLang="en-US" sz="1800" dirty="0" smtClean="0"/>
              <a:t>样本中异常值较多时，可将平方损失用绝对损失或</a:t>
            </a:r>
            <a:r>
              <a:rPr lang="en-US" altLang="zh-CN" sz="1800" dirty="0" smtClean="0"/>
              <a:t>Huber</a:t>
            </a:r>
            <a:r>
              <a:rPr lang="zh-CN" altLang="en-US" sz="1800" dirty="0" smtClean="0"/>
              <a:t>损失代替</a:t>
            </a:r>
            <a:endParaRPr lang="zh-CN" altLang="en-US" sz="1800" dirty="0"/>
          </a:p>
        </p:txBody>
      </p:sp>
      <p:sp>
        <p:nvSpPr>
          <p:cNvPr id="5" name="Rectangle 4"/>
          <p:cNvSpPr/>
          <p:nvPr/>
        </p:nvSpPr>
        <p:spPr>
          <a:xfrm>
            <a:off x="608013" y="958652"/>
            <a:ext cx="877163" cy="369332"/>
          </a:xfrm>
          <a:prstGeom prst="rect">
            <a:avLst/>
          </a:prstGeom>
        </p:spPr>
        <p:txBody>
          <a:bodyPr wrap="none">
            <a:spAutoFit/>
          </a:bodyPr>
          <a:lstStyle/>
          <a:p>
            <a:r>
              <a:rPr lang="zh-CN" altLang="en-US" dirty="0" smtClean="0"/>
              <a:t>特点：</a:t>
            </a:r>
            <a:endParaRPr lang="en-US" dirty="0"/>
          </a:p>
        </p:txBody>
      </p:sp>
      <p:pic>
        <p:nvPicPr>
          <p:cNvPr id="6" name="Picture 5"/>
          <p:cNvPicPr>
            <a:picLocks noChangeAspect="1"/>
          </p:cNvPicPr>
          <p:nvPr/>
        </p:nvPicPr>
        <p:blipFill>
          <a:blip r:embed="rId2"/>
          <a:stretch>
            <a:fillRect/>
          </a:stretch>
        </p:blipFill>
        <p:spPr>
          <a:xfrm>
            <a:off x="4206240" y="3194261"/>
            <a:ext cx="1480820" cy="339155"/>
          </a:xfrm>
          <a:prstGeom prst="rect">
            <a:avLst/>
          </a:prstGeom>
        </p:spPr>
      </p:pic>
      <p:pic>
        <p:nvPicPr>
          <p:cNvPr id="7" name="Picture 6"/>
          <p:cNvPicPr>
            <a:picLocks noChangeAspect="1"/>
          </p:cNvPicPr>
          <p:nvPr/>
        </p:nvPicPr>
        <p:blipFill>
          <a:blip r:embed="rId3"/>
          <a:stretch>
            <a:fillRect/>
          </a:stretch>
        </p:blipFill>
        <p:spPr>
          <a:xfrm>
            <a:off x="5943600" y="3137329"/>
            <a:ext cx="2621280" cy="453018"/>
          </a:xfrm>
          <a:prstGeom prst="rect">
            <a:avLst/>
          </a:prstGeom>
        </p:spPr>
      </p:pic>
      <p:sp>
        <p:nvSpPr>
          <p:cNvPr id="10" name="Rectangle 9"/>
          <p:cNvSpPr/>
          <p:nvPr/>
        </p:nvSpPr>
        <p:spPr>
          <a:xfrm>
            <a:off x="596900" y="3363838"/>
            <a:ext cx="2640466" cy="1291379"/>
          </a:xfrm>
          <a:prstGeom prst="rect">
            <a:avLst/>
          </a:prstGeom>
        </p:spPr>
        <p:txBody>
          <a:bodyPr wrap="none">
            <a:spAutoFit/>
          </a:bodyPr>
          <a:lstStyle/>
          <a:p>
            <a:pPr>
              <a:lnSpc>
                <a:spcPct val="150000"/>
              </a:lnSpc>
            </a:pPr>
            <a:r>
              <a:rPr lang="zh-CN" altLang="en-US" dirty="0" smtClean="0"/>
              <a:t>应用场景：</a:t>
            </a:r>
            <a:endParaRPr lang="en-US" altLang="zh-CN" dirty="0" smtClean="0"/>
          </a:p>
          <a:p>
            <a:pPr marL="285750" indent="-285750">
              <a:lnSpc>
                <a:spcPct val="150000"/>
              </a:lnSpc>
              <a:buFont typeface="Arial" charset="0"/>
              <a:buChar char="•"/>
            </a:pPr>
            <a:r>
              <a:rPr lang="zh-CN" altLang="en-US" dirty="0" smtClean="0"/>
              <a:t>线性</a:t>
            </a:r>
            <a:r>
              <a:rPr lang="en-US" altLang="zh-CN" dirty="0" smtClean="0"/>
              <a:t>/</a:t>
            </a:r>
            <a:r>
              <a:rPr lang="zh-CN" altLang="en-US" dirty="0" smtClean="0"/>
              <a:t>非线性回归问题</a:t>
            </a:r>
            <a:endParaRPr lang="en-US" altLang="zh-CN" dirty="0" smtClean="0"/>
          </a:p>
          <a:p>
            <a:pPr marL="285750" indent="-285750">
              <a:lnSpc>
                <a:spcPct val="150000"/>
              </a:lnSpc>
              <a:buFont typeface="Arial" charset="0"/>
              <a:buChar char="•"/>
            </a:pPr>
            <a:r>
              <a:rPr lang="zh-CN" altLang="en-US" dirty="0" smtClean="0"/>
              <a:t>推荐系统</a:t>
            </a:r>
            <a:endParaRPr lang="en-US" dirty="0"/>
          </a:p>
        </p:txBody>
      </p:sp>
    </p:spTree>
    <p:extLst>
      <p:ext uri="{BB962C8B-B14F-4D97-AF65-F5344CB8AC3E}">
        <p14:creationId xmlns:p14="http://schemas.microsoft.com/office/powerpoint/2010/main" val="19505630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zh-CN" altLang="en-US" dirty="0" smtClean="0"/>
              <a:t>判别分析</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61385400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64934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判别分析目标</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09816" y="1000471"/>
            <a:ext cx="8045450" cy="275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800" dirty="0" smtClean="0">
                <a:solidFill>
                  <a:srgbClr val="000000"/>
                </a:solidFill>
              </a:rPr>
              <a:t>判别分析</a:t>
            </a:r>
            <a:r>
              <a:rPr lang="zh-CN" altLang="en-US" sz="1800" dirty="0">
                <a:solidFill>
                  <a:srgbClr val="000000"/>
                </a:solidFill>
              </a:rPr>
              <a:t>是利用已知类别的样本建立判别</a:t>
            </a:r>
            <a:r>
              <a:rPr lang="zh-CN" altLang="en-US" sz="1800" dirty="0" smtClean="0">
                <a:solidFill>
                  <a:srgbClr val="000000"/>
                </a:solidFill>
              </a:rPr>
              <a:t>模型，对</a:t>
            </a:r>
            <a:r>
              <a:rPr lang="zh-CN" altLang="en-US" sz="1800" dirty="0">
                <a:solidFill>
                  <a:srgbClr val="000000"/>
                </a:solidFill>
              </a:rPr>
              <a:t>未知类别的样本进行判别的一种</a:t>
            </a:r>
            <a:r>
              <a:rPr lang="zh-CN" altLang="en-US" sz="1800" dirty="0" smtClean="0">
                <a:solidFill>
                  <a:srgbClr val="000000"/>
                </a:solidFill>
              </a:rPr>
              <a:t>统计方法</a:t>
            </a:r>
            <a:endParaRPr lang="en-US" altLang="zh-CN" sz="1800" dirty="0" smtClean="0">
              <a:solidFill>
                <a:srgbClr val="000000"/>
              </a:solidFill>
            </a:endParaRPr>
          </a:p>
          <a:p>
            <a:pPr>
              <a:lnSpc>
                <a:spcPct val="150000"/>
              </a:lnSpc>
            </a:pPr>
            <a:r>
              <a:rPr lang="zh-CN" altLang="en-US" sz="1800" dirty="0" smtClean="0">
                <a:solidFill>
                  <a:srgbClr val="000000"/>
                </a:solidFill>
              </a:rPr>
              <a:t>核心：</a:t>
            </a:r>
            <a:r>
              <a:rPr lang="zh-CN" altLang="en-US" sz="1800" b="1" dirty="0" smtClean="0"/>
              <a:t>总结客观</a:t>
            </a:r>
            <a:r>
              <a:rPr lang="zh-CN" altLang="en-US" sz="1800" b="1" dirty="0"/>
              <a:t>事物分类的</a:t>
            </a:r>
            <a:r>
              <a:rPr lang="zh-CN" altLang="en-US" sz="1800" b="1" dirty="0">
                <a:solidFill>
                  <a:schemeClr val="hlink"/>
                </a:solidFill>
              </a:rPr>
              <a:t>规律性</a:t>
            </a:r>
            <a:r>
              <a:rPr lang="zh-CN" altLang="en-US" sz="1800" b="1" dirty="0"/>
              <a:t>，建立</a:t>
            </a:r>
            <a:r>
              <a:rPr lang="zh-CN" altLang="en-US" sz="1800" b="1" dirty="0">
                <a:solidFill>
                  <a:schemeClr val="hlink"/>
                </a:solidFill>
              </a:rPr>
              <a:t>判别公式和判别</a:t>
            </a:r>
            <a:r>
              <a:rPr lang="zh-CN" altLang="en-US" sz="1800" b="1" dirty="0" smtClean="0">
                <a:solidFill>
                  <a:schemeClr val="hlink"/>
                </a:solidFill>
              </a:rPr>
              <a:t>准则</a:t>
            </a:r>
            <a:endParaRPr lang="en-US" altLang="zh-CN" sz="1800" dirty="0" smtClean="0">
              <a:solidFill>
                <a:srgbClr val="000000"/>
              </a:solidFill>
            </a:endParaRPr>
          </a:p>
          <a:p>
            <a:pPr>
              <a:lnSpc>
                <a:spcPct val="150000"/>
              </a:lnSpc>
            </a:pPr>
            <a:r>
              <a:rPr lang="zh-CN" altLang="en-US" sz="1800" dirty="0" smtClean="0">
                <a:solidFill>
                  <a:srgbClr val="000000"/>
                </a:solidFill>
              </a:rPr>
              <a:t>目标</a:t>
            </a:r>
            <a:r>
              <a:rPr lang="en-US" altLang="zh-CN" sz="1800" dirty="0" smtClean="0">
                <a:solidFill>
                  <a:srgbClr val="000000"/>
                </a:solidFill>
              </a:rPr>
              <a:t>1-</a:t>
            </a:r>
            <a:r>
              <a:rPr lang="zh-CN" altLang="en-US" sz="1800" dirty="0" smtClean="0">
                <a:solidFill>
                  <a:srgbClr val="000000"/>
                </a:solidFill>
              </a:rPr>
              <a:t>分类</a:t>
            </a:r>
            <a:r>
              <a:rPr lang="zh-CN" altLang="en-US" sz="1800" dirty="0">
                <a:solidFill>
                  <a:srgbClr val="000000"/>
                </a:solidFill>
              </a:rPr>
              <a:t>：</a:t>
            </a:r>
            <a:r>
              <a:rPr lang="zh-CN" altLang="zh-CN" sz="1800" dirty="0" smtClean="0">
                <a:solidFill>
                  <a:srgbClr val="000808"/>
                </a:solidFill>
              </a:rPr>
              <a:t>在已知</a:t>
            </a:r>
            <a:r>
              <a:rPr lang="zh-CN" altLang="en-US" sz="1800" dirty="0" smtClean="0">
                <a:solidFill>
                  <a:srgbClr val="000808"/>
                </a:solidFill>
              </a:rPr>
              <a:t>判别模型</a:t>
            </a:r>
            <a:r>
              <a:rPr lang="zh-CN" altLang="zh-CN" sz="1800" dirty="0" smtClean="0">
                <a:solidFill>
                  <a:srgbClr val="000808"/>
                </a:solidFill>
              </a:rPr>
              <a:t>的</a:t>
            </a:r>
            <a:r>
              <a:rPr lang="zh-CN" altLang="zh-CN" sz="1800" dirty="0">
                <a:solidFill>
                  <a:srgbClr val="000808"/>
                </a:solidFill>
              </a:rPr>
              <a:t>情况下</a:t>
            </a:r>
            <a:r>
              <a:rPr lang="zh-CN" altLang="zh-CN" sz="1800" dirty="0" smtClean="0">
                <a:solidFill>
                  <a:srgbClr val="000808"/>
                </a:solidFill>
              </a:rPr>
              <a:t>，判定新样</a:t>
            </a:r>
            <a:r>
              <a:rPr lang="zh-CN" altLang="en-US" sz="1800" dirty="0" smtClean="0">
                <a:solidFill>
                  <a:srgbClr val="000808"/>
                </a:solidFill>
              </a:rPr>
              <a:t>本</a:t>
            </a:r>
            <a:r>
              <a:rPr lang="zh-CN" altLang="zh-CN" sz="1800" dirty="0" smtClean="0">
                <a:solidFill>
                  <a:srgbClr val="000808"/>
                </a:solidFill>
              </a:rPr>
              <a:t>应</a:t>
            </a:r>
            <a:r>
              <a:rPr lang="zh-CN" altLang="zh-CN" sz="1800" dirty="0">
                <a:solidFill>
                  <a:srgbClr val="000808"/>
                </a:solidFill>
              </a:rPr>
              <a:t>归属</a:t>
            </a:r>
            <a:r>
              <a:rPr lang="zh-CN" altLang="zh-CN" sz="1800" dirty="0" smtClean="0">
                <a:solidFill>
                  <a:srgbClr val="000808"/>
                </a:solidFill>
              </a:rPr>
              <a:t>的</a:t>
            </a:r>
            <a:r>
              <a:rPr lang="zh-CN" altLang="en-US" sz="1800" dirty="0" smtClean="0">
                <a:solidFill>
                  <a:srgbClr val="000808"/>
                </a:solidFill>
              </a:rPr>
              <a:t>类</a:t>
            </a:r>
            <a:r>
              <a:rPr lang="zh-CN" altLang="zh-CN" sz="1800" dirty="0" smtClean="0">
                <a:solidFill>
                  <a:srgbClr val="000808"/>
                </a:solidFill>
              </a:rPr>
              <a:t>别</a:t>
            </a:r>
            <a:endParaRPr lang="en-US" altLang="zh-CN" sz="1800" dirty="0" smtClean="0">
              <a:solidFill>
                <a:srgbClr val="000000"/>
              </a:solidFill>
            </a:endParaRPr>
          </a:p>
          <a:p>
            <a:pPr>
              <a:lnSpc>
                <a:spcPct val="150000"/>
              </a:lnSpc>
            </a:pPr>
            <a:r>
              <a:rPr lang="zh-CN" altLang="en-US" sz="1800" dirty="0" smtClean="0">
                <a:solidFill>
                  <a:srgbClr val="000000"/>
                </a:solidFill>
              </a:rPr>
              <a:t>目标</a:t>
            </a:r>
            <a:r>
              <a:rPr lang="en-US" altLang="zh-CN" sz="1800" dirty="0" smtClean="0">
                <a:solidFill>
                  <a:srgbClr val="000000"/>
                </a:solidFill>
              </a:rPr>
              <a:t>2-</a:t>
            </a:r>
            <a:r>
              <a:rPr lang="zh-CN" altLang="en-US" sz="1800" dirty="0" smtClean="0">
                <a:solidFill>
                  <a:srgbClr val="000000"/>
                </a:solidFill>
              </a:rPr>
              <a:t>描述：</a:t>
            </a:r>
            <a:r>
              <a:rPr lang="zh-CN" altLang="en-US" sz="1800" dirty="0" smtClean="0">
                <a:solidFill>
                  <a:srgbClr val="000808"/>
                </a:solidFill>
              </a:rPr>
              <a:t>最大化各类别</a:t>
            </a:r>
            <a:r>
              <a:rPr lang="zh-CN" altLang="zh-CN" sz="1800" dirty="0" smtClean="0">
                <a:solidFill>
                  <a:srgbClr val="000808"/>
                </a:solidFill>
              </a:rPr>
              <a:t>之间</a:t>
            </a:r>
            <a:r>
              <a:rPr lang="zh-CN" altLang="zh-CN" sz="1800" dirty="0">
                <a:solidFill>
                  <a:srgbClr val="000808"/>
                </a:solidFill>
              </a:rPr>
              <a:t>的差异性，最大限度地分离</a:t>
            </a:r>
            <a:r>
              <a:rPr lang="zh-CN" altLang="zh-CN" sz="1800" dirty="0" smtClean="0">
                <a:solidFill>
                  <a:srgbClr val="000808"/>
                </a:solidFill>
              </a:rPr>
              <a:t>各</a:t>
            </a:r>
            <a:r>
              <a:rPr lang="zh-CN" altLang="en-US" sz="1800" dirty="0" smtClean="0">
                <a:solidFill>
                  <a:srgbClr val="000808"/>
                </a:solidFill>
              </a:rPr>
              <a:t>类别，一般采用降维方法或代数方法</a:t>
            </a:r>
            <a:endParaRPr lang="zh-CN" altLang="en-US" sz="1800" dirty="0">
              <a:solidFill>
                <a:srgbClr val="000808"/>
              </a:solidFill>
            </a:endParaRPr>
          </a:p>
        </p:txBody>
      </p:sp>
    </p:spTree>
    <p:extLst>
      <p:ext uri="{BB962C8B-B14F-4D97-AF65-F5344CB8AC3E}">
        <p14:creationId xmlns:p14="http://schemas.microsoft.com/office/powerpoint/2010/main" val="62768361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64934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判别分析类别</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09816" y="1000471"/>
            <a:ext cx="8045450" cy="351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800" dirty="0">
                <a:solidFill>
                  <a:srgbClr val="000000"/>
                </a:solidFill>
              </a:rPr>
              <a:t>按判别</a:t>
            </a:r>
            <a:r>
              <a:rPr lang="zh-CN" altLang="en-US" sz="1800" dirty="0" smtClean="0">
                <a:solidFill>
                  <a:srgbClr val="000000"/>
                </a:solidFill>
              </a:rPr>
              <a:t>的类数：二分类判别</a:t>
            </a:r>
            <a:r>
              <a:rPr lang="zh-CN" altLang="en-US" sz="1800" dirty="0">
                <a:solidFill>
                  <a:srgbClr val="000000"/>
                </a:solidFill>
              </a:rPr>
              <a:t>分析</a:t>
            </a:r>
            <a:r>
              <a:rPr lang="zh-CN" altLang="en-US" sz="1800" dirty="0" smtClean="0">
                <a:solidFill>
                  <a:srgbClr val="000000"/>
                </a:solidFill>
              </a:rPr>
              <a:t>和多分类判别</a:t>
            </a:r>
            <a:r>
              <a:rPr lang="zh-CN" altLang="en-US" sz="1800" dirty="0">
                <a:solidFill>
                  <a:srgbClr val="000000"/>
                </a:solidFill>
              </a:rPr>
              <a:t>分析</a:t>
            </a:r>
          </a:p>
          <a:p>
            <a:pPr>
              <a:lnSpc>
                <a:spcPct val="150000"/>
              </a:lnSpc>
            </a:pPr>
            <a:r>
              <a:rPr lang="zh-CN" altLang="en-US" sz="1800" dirty="0">
                <a:solidFill>
                  <a:srgbClr val="000000"/>
                </a:solidFill>
              </a:rPr>
              <a:t>按所含变量个数，可以分为一元判别分析和多元判别分析</a:t>
            </a:r>
          </a:p>
          <a:p>
            <a:pPr>
              <a:lnSpc>
                <a:spcPct val="150000"/>
              </a:lnSpc>
            </a:pPr>
            <a:r>
              <a:rPr lang="zh-CN" altLang="en-US" sz="1800" dirty="0" smtClean="0">
                <a:solidFill>
                  <a:srgbClr val="000000"/>
                </a:solidFill>
              </a:rPr>
              <a:t>按照判别</a:t>
            </a:r>
            <a:r>
              <a:rPr lang="zh-CN" altLang="en-US" sz="1800" dirty="0">
                <a:solidFill>
                  <a:srgbClr val="000000"/>
                </a:solidFill>
              </a:rPr>
              <a:t>准则</a:t>
            </a:r>
            <a:r>
              <a:rPr lang="zh-CN" altLang="en-US" sz="1800" dirty="0" smtClean="0">
                <a:solidFill>
                  <a:srgbClr val="000000"/>
                </a:solidFill>
              </a:rPr>
              <a:t>，可分为：</a:t>
            </a:r>
            <a:endParaRPr lang="en-US" altLang="zh-CN" sz="1800" dirty="0" smtClean="0">
              <a:solidFill>
                <a:srgbClr val="000000"/>
              </a:solidFill>
            </a:endParaRPr>
          </a:p>
          <a:p>
            <a:pPr lvl="1">
              <a:lnSpc>
                <a:spcPct val="150000"/>
              </a:lnSpc>
            </a:pPr>
            <a:r>
              <a:rPr lang="zh-CN" altLang="en-US" sz="1400" dirty="0">
                <a:solidFill>
                  <a:srgbClr val="000000"/>
                </a:solidFill>
              </a:rPr>
              <a:t>距离</a:t>
            </a:r>
            <a:r>
              <a:rPr lang="zh-CN" altLang="en-US" sz="1400" dirty="0" smtClean="0">
                <a:solidFill>
                  <a:srgbClr val="000000"/>
                </a:solidFill>
              </a:rPr>
              <a:t>：计算每个</a:t>
            </a:r>
            <a:r>
              <a:rPr lang="zh-CN" altLang="en-US" sz="1400" dirty="0">
                <a:solidFill>
                  <a:srgbClr val="000000"/>
                </a:solidFill>
              </a:rPr>
              <a:t>分类的</a:t>
            </a:r>
            <a:r>
              <a:rPr lang="zh-CN" altLang="en-US" sz="1400" dirty="0" smtClean="0">
                <a:solidFill>
                  <a:srgbClr val="000000"/>
                </a:solidFill>
              </a:rPr>
              <a:t>中心坐标</a:t>
            </a:r>
            <a:r>
              <a:rPr lang="zh-CN" altLang="en-US" sz="1400" dirty="0">
                <a:solidFill>
                  <a:srgbClr val="000000"/>
                </a:solidFill>
              </a:rPr>
              <a:t>，然后对新样品求出他们离各个类别中心的距离的远近，从而归入离的最近的分类</a:t>
            </a:r>
            <a:r>
              <a:rPr lang="zh-CN" altLang="en-US" sz="1400" dirty="0" smtClean="0">
                <a:solidFill>
                  <a:srgbClr val="000000"/>
                </a:solidFill>
              </a:rPr>
              <a:t>。如</a:t>
            </a:r>
            <a:r>
              <a:rPr lang="zh-CN" altLang="en-US" sz="1400" dirty="0">
                <a:solidFill>
                  <a:srgbClr val="000000"/>
                </a:solidFill>
              </a:rPr>
              <a:t>马氏距离（协方差距离），欧氏</a:t>
            </a:r>
            <a:r>
              <a:rPr lang="zh-CN" altLang="en-US" sz="1400" dirty="0" smtClean="0">
                <a:solidFill>
                  <a:srgbClr val="000000"/>
                </a:solidFill>
              </a:rPr>
              <a:t>距离。</a:t>
            </a:r>
            <a:r>
              <a:rPr lang="zh-CN" altLang="en-US" sz="1400" dirty="0" smtClean="0">
                <a:solidFill>
                  <a:srgbClr val="FF0000"/>
                </a:solidFill>
              </a:rPr>
              <a:t>分类</a:t>
            </a:r>
            <a:endParaRPr lang="en-US" altLang="zh-CN" sz="1400" dirty="0" smtClean="0">
              <a:solidFill>
                <a:srgbClr val="FF0000"/>
              </a:solidFill>
            </a:endParaRPr>
          </a:p>
          <a:p>
            <a:pPr lvl="1">
              <a:lnSpc>
                <a:spcPct val="150000"/>
              </a:lnSpc>
            </a:pPr>
            <a:r>
              <a:rPr lang="zh-CN" altLang="en-US" sz="1400" dirty="0" smtClean="0">
                <a:solidFill>
                  <a:srgbClr val="000000"/>
                </a:solidFill>
              </a:rPr>
              <a:t>费</a:t>
            </a:r>
            <a:r>
              <a:rPr lang="zh-CN" altLang="en-US" sz="1400" dirty="0">
                <a:solidFill>
                  <a:srgbClr val="000000"/>
                </a:solidFill>
              </a:rPr>
              <a:t>歇（</a:t>
            </a:r>
            <a:r>
              <a:rPr lang="en-US" altLang="zh-CN" sz="1400" dirty="0">
                <a:solidFill>
                  <a:srgbClr val="000000"/>
                </a:solidFill>
              </a:rPr>
              <a:t>fisher</a:t>
            </a:r>
            <a:r>
              <a:rPr lang="zh-CN" altLang="en-US" sz="1400" dirty="0">
                <a:solidFill>
                  <a:srgbClr val="000000"/>
                </a:solidFill>
              </a:rPr>
              <a:t>）</a:t>
            </a:r>
            <a:r>
              <a:rPr lang="zh-CN" altLang="en-US" sz="1400" dirty="0" smtClean="0">
                <a:solidFill>
                  <a:srgbClr val="000000"/>
                </a:solidFill>
              </a:rPr>
              <a:t>：投影，将高维</a:t>
            </a:r>
            <a:r>
              <a:rPr lang="zh-CN" altLang="en-US" sz="1400" dirty="0">
                <a:solidFill>
                  <a:srgbClr val="000000"/>
                </a:solidFill>
              </a:rPr>
              <a:t>空间的自变量组合投影到维度较</a:t>
            </a:r>
            <a:r>
              <a:rPr lang="zh-CN" altLang="en-US" sz="1400" dirty="0" smtClean="0">
                <a:solidFill>
                  <a:srgbClr val="000000"/>
                </a:solidFill>
              </a:rPr>
              <a:t>低维</a:t>
            </a:r>
            <a:r>
              <a:rPr lang="zh-CN" altLang="en-US" sz="1400" dirty="0">
                <a:solidFill>
                  <a:srgbClr val="000000"/>
                </a:solidFill>
              </a:rPr>
              <a:t>空间去，然后</a:t>
            </a:r>
            <a:r>
              <a:rPr lang="zh-CN" altLang="en-US" sz="1400" dirty="0" smtClean="0">
                <a:solidFill>
                  <a:srgbClr val="000000"/>
                </a:solidFill>
              </a:rPr>
              <a:t>在低维</a:t>
            </a:r>
            <a:r>
              <a:rPr lang="zh-CN" altLang="en-US" sz="1400" dirty="0">
                <a:solidFill>
                  <a:srgbClr val="000000"/>
                </a:solidFill>
              </a:rPr>
              <a:t>空间</a:t>
            </a:r>
            <a:r>
              <a:rPr lang="zh-CN" altLang="en-US" sz="1400" dirty="0" smtClean="0">
                <a:solidFill>
                  <a:srgbClr val="000000"/>
                </a:solidFill>
              </a:rPr>
              <a:t>中分类</a:t>
            </a:r>
            <a:r>
              <a:rPr lang="zh-CN" altLang="en-US" sz="1400" dirty="0">
                <a:solidFill>
                  <a:srgbClr val="000000"/>
                </a:solidFill>
              </a:rPr>
              <a:t>。投影原则是</a:t>
            </a:r>
            <a:r>
              <a:rPr lang="zh-CN" altLang="en-US" sz="1400" dirty="0" smtClean="0">
                <a:solidFill>
                  <a:srgbClr val="000000"/>
                </a:solidFill>
              </a:rPr>
              <a:t>使类</a:t>
            </a:r>
            <a:r>
              <a:rPr lang="zh-CN" altLang="en-US" sz="1400" dirty="0">
                <a:solidFill>
                  <a:srgbClr val="000000"/>
                </a:solidFill>
              </a:rPr>
              <a:t>内的离差尽可能小，不同类间投影的离</a:t>
            </a:r>
            <a:r>
              <a:rPr lang="zh-CN" altLang="en-US" sz="1400" dirty="0" smtClean="0">
                <a:solidFill>
                  <a:srgbClr val="000000"/>
                </a:solidFill>
              </a:rPr>
              <a:t>差尽可能大。</a:t>
            </a:r>
            <a:r>
              <a:rPr lang="zh-CN" altLang="en-US" sz="1400" dirty="0" smtClean="0">
                <a:solidFill>
                  <a:srgbClr val="FF0000"/>
                </a:solidFill>
              </a:rPr>
              <a:t>分离</a:t>
            </a:r>
            <a:r>
              <a:rPr lang="en-US" altLang="zh-CN" sz="1400" dirty="0" smtClean="0">
                <a:solidFill>
                  <a:srgbClr val="FF0000"/>
                </a:solidFill>
              </a:rPr>
              <a:t>+</a:t>
            </a:r>
            <a:r>
              <a:rPr lang="zh-CN" altLang="en-US" sz="1400" dirty="0" smtClean="0">
                <a:solidFill>
                  <a:srgbClr val="FF0000"/>
                </a:solidFill>
              </a:rPr>
              <a:t>分类</a:t>
            </a:r>
            <a:endParaRPr lang="en-US" altLang="zh-CN" sz="1400" dirty="0" smtClean="0">
              <a:solidFill>
                <a:srgbClr val="FF0000"/>
              </a:solidFill>
            </a:endParaRPr>
          </a:p>
          <a:p>
            <a:pPr lvl="1">
              <a:lnSpc>
                <a:spcPct val="150000"/>
              </a:lnSpc>
            </a:pPr>
            <a:r>
              <a:rPr lang="zh-CN" altLang="en-US" sz="1400" dirty="0" smtClean="0">
                <a:solidFill>
                  <a:srgbClr val="000000"/>
                </a:solidFill>
              </a:rPr>
              <a:t>贝</a:t>
            </a:r>
            <a:r>
              <a:rPr lang="zh-CN" altLang="en-US" sz="1400" dirty="0">
                <a:solidFill>
                  <a:srgbClr val="000000"/>
                </a:solidFill>
              </a:rPr>
              <a:t>叶斯（</a:t>
            </a:r>
            <a:r>
              <a:rPr lang="en-US" altLang="zh-CN" sz="1400" dirty="0">
                <a:solidFill>
                  <a:srgbClr val="000000"/>
                </a:solidFill>
              </a:rPr>
              <a:t>BAYES</a:t>
            </a:r>
            <a:r>
              <a:rPr lang="zh-CN" altLang="en-US" sz="1400" dirty="0">
                <a:solidFill>
                  <a:srgbClr val="000000"/>
                </a:solidFill>
              </a:rPr>
              <a:t>）：在考虑先验概率的前提下，利用贝叶斯公式，按照一定准则构造一个判别函数</a:t>
            </a:r>
            <a:r>
              <a:rPr lang="zh-CN" altLang="en-US" sz="1400" dirty="0" smtClean="0">
                <a:solidFill>
                  <a:srgbClr val="000000"/>
                </a:solidFill>
              </a:rPr>
              <a:t>，计算样本落入</a:t>
            </a:r>
            <a:r>
              <a:rPr lang="zh-CN" altLang="en-US" sz="1400" dirty="0">
                <a:solidFill>
                  <a:srgbClr val="000000"/>
                </a:solidFill>
              </a:rPr>
              <a:t>各个子域的</a:t>
            </a:r>
            <a:r>
              <a:rPr lang="zh-CN" altLang="en-US" sz="1400" dirty="0" smtClean="0">
                <a:solidFill>
                  <a:srgbClr val="000000"/>
                </a:solidFill>
              </a:rPr>
              <a:t>概率。</a:t>
            </a:r>
            <a:r>
              <a:rPr lang="zh-CN" altLang="en-US" sz="1400" dirty="0" smtClean="0">
                <a:solidFill>
                  <a:srgbClr val="FF0000"/>
                </a:solidFill>
              </a:rPr>
              <a:t>分类</a:t>
            </a:r>
            <a:endParaRPr lang="zh-CN" altLang="en-US" sz="1400" dirty="0">
              <a:solidFill>
                <a:srgbClr val="FF0000"/>
              </a:solidFill>
            </a:endParaRPr>
          </a:p>
        </p:txBody>
      </p:sp>
    </p:spTree>
    <p:extLst>
      <p:ext uri="{BB962C8B-B14F-4D97-AF65-F5344CB8AC3E}">
        <p14:creationId xmlns:p14="http://schemas.microsoft.com/office/powerpoint/2010/main" val="10389104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1" y="430213"/>
            <a:ext cx="2346596"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基于</a:t>
            </a:r>
            <a:r>
              <a:rPr kumimoji="0" lang="zh-CN" altLang="en-US" smtClean="0"/>
              <a:t>样本的迁移学习</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997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nSpc>
                <a:spcPct val="150000"/>
              </a:lnSpc>
            </a:pPr>
            <a:r>
              <a:rPr lang="en-US" altLang="zh-CN" sz="1800" dirty="0" err="1" smtClean="0"/>
              <a:t>TrAdaBoost</a:t>
            </a:r>
            <a:r>
              <a:rPr lang="zh-CN" altLang="en-US" sz="1800" dirty="0" smtClean="0"/>
              <a:t>算法适用于源领域和目标领域均有标签信息，且特征空间一致，但样本的数据分布不一致的情况，核心思想包括：</a:t>
            </a:r>
          </a:p>
          <a:p>
            <a:pPr lvl="1">
              <a:lnSpc>
                <a:spcPct val="150000"/>
              </a:lnSpc>
            </a:pPr>
            <a:endParaRPr lang="zh-CN" altLang="en-US" sz="1400" dirty="0"/>
          </a:p>
          <a:p>
            <a:pPr lvl="1">
              <a:lnSpc>
                <a:spcPct val="150000"/>
              </a:lnSpc>
            </a:pPr>
            <a:r>
              <a:rPr lang="zh-CN" altLang="en-US" sz="1400" dirty="0" smtClean="0"/>
              <a:t>当一个目标领域中的样本被错误地分类，可以认为这个样本是很难分类的，因此增大这个样本的权重，这样在下一次训练中这个样本所占的比重变大；</a:t>
            </a:r>
          </a:p>
          <a:p>
            <a:pPr lvl="1">
              <a:lnSpc>
                <a:spcPct val="150000"/>
              </a:lnSpc>
            </a:pPr>
            <a:endParaRPr lang="zh-CN" altLang="en-US" sz="1400" dirty="0"/>
          </a:p>
          <a:p>
            <a:pPr lvl="1">
              <a:lnSpc>
                <a:spcPct val="150000"/>
              </a:lnSpc>
            </a:pPr>
            <a:r>
              <a:rPr lang="zh-CN" altLang="en-US" sz="1400" dirty="0" smtClean="0"/>
              <a:t>如果源数据中的一个样本被错误地分类，可以认为这个样本跟目标域是矛盾的，因此降低这个样本的权重。</a:t>
            </a:r>
            <a:endParaRPr lang="zh-CN" altLang="en-US" sz="1800" dirty="0" smtClean="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5027049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2552700"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判别分析</a:t>
            </a:r>
            <a:r>
              <a:rPr kumimoji="0" lang="en-US" altLang="zh-CN" dirty="0" smtClean="0"/>
              <a:t>-LDA/QDA</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3"/>
              <p:cNvSpPr>
                <a:spLocks noChangeArrowheads="1"/>
              </p:cNvSpPr>
              <p:nvPr/>
            </p:nvSpPr>
            <p:spPr bwMode="auto">
              <a:xfrm>
                <a:off x="509816" y="1000471"/>
                <a:ext cx="8045450" cy="186512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线性判别分析（</a:t>
                </a:r>
                <a:r>
                  <a:rPr lang="en-US" altLang="zh-CN" sz="1800" dirty="0" smtClean="0">
                    <a:solidFill>
                      <a:srgbClr val="000000"/>
                    </a:solidFill>
                  </a:rPr>
                  <a:t>LDA</a:t>
                </a:r>
                <a:r>
                  <a:rPr lang="zh-CN" altLang="en-US" sz="1800" dirty="0" smtClean="0">
                    <a:solidFill>
                      <a:srgbClr val="000000"/>
                    </a:solidFill>
                  </a:rPr>
                  <a:t>）和</a:t>
                </a:r>
                <a:r>
                  <a:rPr lang="zh-CN" altLang="en-US" sz="1800" dirty="0">
                    <a:solidFill>
                      <a:srgbClr val="000000"/>
                    </a:solidFill>
                  </a:rPr>
                  <a:t>二次</a:t>
                </a:r>
                <a:r>
                  <a:rPr lang="zh-CN" altLang="en-US" sz="1800" dirty="0" smtClean="0">
                    <a:solidFill>
                      <a:srgbClr val="000000"/>
                    </a:solidFill>
                  </a:rPr>
                  <a:t>判别分析（</a:t>
                </a:r>
                <a:r>
                  <a:rPr lang="en-US" altLang="zh-CN" sz="1800" dirty="0" smtClean="0">
                    <a:solidFill>
                      <a:srgbClr val="000000"/>
                    </a:solidFill>
                  </a:rPr>
                  <a:t>QDA</a:t>
                </a:r>
                <a:r>
                  <a:rPr lang="zh-CN" altLang="en-US" sz="1800" dirty="0" smtClean="0">
                    <a:solidFill>
                      <a:srgbClr val="000000"/>
                    </a:solidFill>
                  </a:rPr>
                  <a:t>）</a:t>
                </a:r>
                <a:endParaRPr lang="en-US" altLang="zh-CN" sz="1800" dirty="0" smtClean="0">
                  <a:solidFill>
                    <a:srgbClr val="000000"/>
                  </a:solidFill>
                </a:endParaRPr>
              </a:p>
              <a:p>
                <a:r>
                  <a:rPr lang="zh-CN" altLang="en-US" sz="1800" dirty="0" smtClean="0">
                    <a:solidFill>
                      <a:srgbClr val="000000"/>
                    </a:solidFill>
                  </a:rPr>
                  <a:t>如何选择</a:t>
                </a:r>
                <a:r>
                  <a:rPr lang="en-US" altLang="zh-CN" sz="1800" dirty="0" smtClean="0">
                    <a:solidFill>
                      <a:srgbClr val="000000"/>
                    </a:solidFill>
                  </a:rPr>
                  <a:t>LDA</a:t>
                </a:r>
                <a:r>
                  <a:rPr lang="zh-CN" altLang="en-US" sz="1800" dirty="0" smtClean="0">
                    <a:solidFill>
                      <a:srgbClr val="000000"/>
                    </a:solidFill>
                  </a:rPr>
                  <a:t>或</a:t>
                </a:r>
                <a:r>
                  <a:rPr lang="en-US" altLang="zh-CN" sz="1800" dirty="0" smtClean="0">
                    <a:solidFill>
                      <a:srgbClr val="000000"/>
                    </a:solidFill>
                  </a:rPr>
                  <a:t>QDA</a:t>
                </a:r>
                <a:r>
                  <a:rPr lang="zh-CN" altLang="en-US" sz="1800" dirty="0" smtClean="0">
                    <a:solidFill>
                      <a:srgbClr val="000000"/>
                    </a:solidFill>
                  </a:rPr>
                  <a:t>？</a:t>
                </a:r>
                <a:endParaRPr lang="en-US" altLang="zh-CN" sz="1800" dirty="0">
                  <a:solidFill>
                    <a:srgbClr val="000000"/>
                  </a:solidFill>
                </a:endParaRPr>
              </a:p>
              <a:p>
                <a:r>
                  <a:rPr lang="zh-CN" altLang="en-US" sz="1800" dirty="0" smtClean="0">
                    <a:solidFill>
                      <a:srgbClr val="000000"/>
                    </a:solidFill>
                  </a:rPr>
                  <a:t>二</a:t>
                </a:r>
                <a:r>
                  <a:rPr lang="zh-CN" altLang="en-US" sz="1800" dirty="0">
                    <a:solidFill>
                      <a:srgbClr val="000000"/>
                    </a:solidFill>
                  </a:rPr>
                  <a:t>次判别分析是</a:t>
                </a:r>
                <a:r>
                  <a:rPr lang="zh-CN" altLang="en-US" sz="1800" dirty="0" smtClean="0">
                    <a:solidFill>
                      <a:srgbClr val="000000"/>
                    </a:solidFill>
                  </a:rPr>
                  <a:t>针对服从高斯分布，且</a:t>
                </a:r>
                <a:r>
                  <a:rPr lang="zh-CN" altLang="en-US" sz="1800" dirty="0">
                    <a:solidFill>
                      <a:srgbClr val="000000"/>
                    </a:solidFill>
                  </a:rPr>
                  <a:t>均值</a:t>
                </a:r>
                <a:r>
                  <a:rPr lang="zh-CN" altLang="en-US" sz="1800" dirty="0" smtClean="0">
                    <a:solidFill>
                      <a:srgbClr val="000000"/>
                    </a:solidFill>
                  </a:rPr>
                  <a:t>不同， </a:t>
                </a:r>
                <a:r>
                  <a:rPr lang="zh-CN" altLang="en-US" sz="1800" dirty="0">
                    <a:solidFill>
                      <a:srgbClr val="000000"/>
                    </a:solidFill>
                  </a:rPr>
                  <a:t>方差也不同的样本数据而设计的</a:t>
                </a:r>
                <a:r>
                  <a:rPr lang="zh-CN" altLang="en-US" sz="1800" dirty="0" smtClean="0">
                    <a:solidFill>
                      <a:srgbClr val="000000"/>
                    </a:solidFill>
                  </a:rPr>
                  <a:t>。对</a:t>
                </a:r>
                <a:r>
                  <a:rPr lang="zh-CN" altLang="en-US" sz="1800" dirty="0">
                    <a:solidFill>
                      <a:srgbClr val="000000"/>
                    </a:solidFill>
                  </a:rPr>
                  <a:t>高斯分布的协方差矩阵不做任何</a:t>
                </a:r>
                <a:r>
                  <a:rPr lang="zh-CN" altLang="en-US" sz="1800" dirty="0" smtClean="0">
                    <a:solidFill>
                      <a:srgbClr val="000000"/>
                    </a:solidFill>
                  </a:rPr>
                  <a:t>假设，直接用</a:t>
                </a:r>
                <a:r>
                  <a:rPr lang="zh-CN" altLang="en-US" sz="1800" dirty="0">
                    <a:solidFill>
                      <a:srgbClr val="000000"/>
                    </a:solidFill>
                  </a:rPr>
                  <a:t>每个分类下的协方差</a:t>
                </a:r>
                <a:r>
                  <a:rPr lang="zh-CN" altLang="en-US" sz="1800" dirty="0" smtClean="0">
                    <a:solidFill>
                      <a:srgbClr val="000000"/>
                    </a:solidFill>
                  </a:rPr>
                  <a:t>矩阵，因为</a:t>
                </a:r>
                <a:r>
                  <a:rPr lang="zh-CN" altLang="en-US" sz="1800" dirty="0">
                    <a:solidFill>
                      <a:srgbClr val="000000"/>
                    </a:solidFill>
                  </a:rPr>
                  <a:t>数据方差相同的</a:t>
                </a:r>
                <a:r>
                  <a:rPr lang="zh-CN" altLang="en-US" sz="1800" dirty="0" smtClean="0">
                    <a:solidFill>
                      <a:srgbClr val="000000"/>
                    </a:solidFill>
                  </a:rPr>
                  <a:t>时候，一</a:t>
                </a:r>
                <a:r>
                  <a:rPr lang="zh-CN" altLang="en-US" sz="1800" dirty="0">
                    <a:solidFill>
                      <a:srgbClr val="000000"/>
                    </a:solidFill>
                  </a:rPr>
                  <a:t>次判别就</a:t>
                </a:r>
                <a:r>
                  <a:rPr lang="zh-CN" altLang="en-US" sz="1800" dirty="0" smtClean="0">
                    <a:solidFill>
                      <a:srgbClr val="000000"/>
                    </a:solidFill>
                  </a:rPr>
                  <a:t>可以，但</a:t>
                </a:r>
                <a:r>
                  <a:rPr lang="zh-CN" altLang="en-US" sz="1800" dirty="0">
                    <a:solidFill>
                      <a:srgbClr val="000000"/>
                    </a:solidFill>
                  </a:rPr>
                  <a:t>如果类别间的方差相差较大</a:t>
                </a:r>
                <a:r>
                  <a:rPr lang="zh-CN" altLang="en-US" sz="1800" dirty="0" smtClean="0">
                    <a:solidFill>
                      <a:srgbClr val="000000"/>
                    </a:solidFill>
                  </a:rPr>
                  <a:t>时，就变成一</a:t>
                </a:r>
                <a:r>
                  <a:rPr lang="zh-CN" altLang="en-US" sz="1800" dirty="0">
                    <a:solidFill>
                      <a:srgbClr val="000000"/>
                    </a:solidFill>
                  </a:rPr>
                  <a:t>个关于</a:t>
                </a:r>
                <a14:m>
                  <m:oMath xmlns:m="http://schemas.openxmlformats.org/officeDocument/2006/math">
                    <m:r>
                      <a:rPr lang="en-US" altLang="zh-CN" sz="1800" i="1" dirty="0" smtClean="0">
                        <a:solidFill>
                          <a:srgbClr val="000000"/>
                        </a:solidFill>
                        <a:latin typeface="Cambria Math" panose="02040503050406030204" pitchFamily="18" charset="0"/>
                      </a:rPr>
                      <m:t>𝑥</m:t>
                    </m:r>
                  </m:oMath>
                </a14:m>
                <a:r>
                  <a:rPr lang="zh-CN" altLang="en-US" sz="1800" dirty="0">
                    <a:solidFill>
                      <a:srgbClr val="000000"/>
                    </a:solidFill>
                  </a:rPr>
                  <a:t>的</a:t>
                </a:r>
                <a:r>
                  <a:rPr lang="zh-CN" altLang="en-US" sz="1800" dirty="0" smtClean="0">
                    <a:solidFill>
                      <a:srgbClr val="000000"/>
                    </a:solidFill>
                  </a:rPr>
                  <a:t>二次函数， 则需使用</a:t>
                </a:r>
                <a:r>
                  <a:rPr lang="zh-CN" altLang="en-US" sz="1800" dirty="0">
                    <a:solidFill>
                      <a:srgbClr val="000000"/>
                    </a:solidFill>
                  </a:rPr>
                  <a:t>二次决策</a:t>
                </a:r>
                <a:r>
                  <a:rPr lang="zh-CN" altLang="en-US" sz="1800" dirty="0" smtClean="0">
                    <a:solidFill>
                      <a:srgbClr val="000000"/>
                    </a:solidFill>
                  </a:rPr>
                  <a:t>平面</a:t>
                </a:r>
                <a:endParaRPr lang="en-US" altLang="zh-CN" sz="1800" dirty="0" smtClean="0">
                  <a:solidFill>
                    <a:srgbClr val="000000"/>
                  </a:solidFill>
                </a:endParaRPr>
              </a:p>
            </p:txBody>
          </p:sp>
        </mc:Choice>
        <mc:Fallback xmlns="">
          <p:sp>
            <p:nvSpPr>
              <p:cNvPr id="12" name="矩形 3"/>
              <p:cNvSpPr>
                <a:spLocks noRot="1" noChangeAspect="1" noMove="1" noResize="1" noEditPoints="1" noAdjustHandles="1" noChangeArrowheads="1" noChangeShapeType="1" noTextEdit="1"/>
              </p:cNvSpPr>
              <p:nvPr/>
            </p:nvSpPr>
            <p:spPr bwMode="auto">
              <a:xfrm>
                <a:off x="509816" y="1000471"/>
                <a:ext cx="8045450" cy="1865126"/>
              </a:xfrm>
              <a:prstGeom prst="rect">
                <a:avLst/>
              </a:prstGeom>
              <a:blipFill rotWithShape="0">
                <a:blip r:embed="rId2"/>
                <a:stretch>
                  <a:fillRect l="-531" t="-2614" r="-607" b="-326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14184947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64934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判别分析</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973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en-US" altLang="zh-CN" sz="1800" dirty="0" smtClean="0">
                <a:solidFill>
                  <a:srgbClr val="000000"/>
                </a:solidFill>
              </a:rPr>
              <a:t>QDA</a:t>
            </a:r>
            <a:r>
              <a:rPr lang="zh-CN" altLang="en-US" sz="1800" dirty="0">
                <a:solidFill>
                  <a:srgbClr val="000000"/>
                </a:solidFill>
              </a:rPr>
              <a:t>和</a:t>
            </a:r>
            <a:r>
              <a:rPr lang="en-US" altLang="zh-CN" sz="1800" dirty="0">
                <a:solidFill>
                  <a:srgbClr val="000000"/>
                </a:solidFill>
              </a:rPr>
              <a:t>LDA</a:t>
            </a:r>
            <a:r>
              <a:rPr lang="zh-CN" altLang="en-US" sz="1800" dirty="0">
                <a:solidFill>
                  <a:srgbClr val="000000"/>
                </a:solidFill>
              </a:rPr>
              <a:t>之间的关系主要取决于方差和偏差的</a:t>
            </a:r>
            <a:r>
              <a:rPr lang="zh-CN" altLang="en-US" sz="1800" dirty="0" smtClean="0">
                <a:solidFill>
                  <a:srgbClr val="000000"/>
                </a:solidFill>
              </a:rPr>
              <a:t>取舍</a:t>
            </a:r>
            <a:endParaRPr lang="en-US" altLang="zh-CN" sz="1800" dirty="0">
              <a:solidFill>
                <a:srgbClr val="000000"/>
              </a:solidFill>
            </a:endParaRPr>
          </a:p>
          <a:p>
            <a:r>
              <a:rPr lang="zh-CN" altLang="en-US" sz="1800" dirty="0" smtClean="0">
                <a:solidFill>
                  <a:srgbClr val="000000"/>
                </a:solidFill>
              </a:rPr>
              <a:t>对于模型：预测值</a:t>
            </a:r>
            <a:r>
              <a:rPr lang="zh-CN" altLang="en-US" sz="1800" dirty="0">
                <a:solidFill>
                  <a:srgbClr val="000000"/>
                </a:solidFill>
              </a:rPr>
              <a:t>和真实值之间的差异可以分解为方差和偏差这两个此消彼长的量的综合。通俗</a:t>
            </a:r>
            <a:r>
              <a:rPr lang="zh-CN" altLang="en-US" sz="1800" dirty="0" smtClean="0">
                <a:solidFill>
                  <a:srgbClr val="000000"/>
                </a:solidFill>
              </a:rPr>
              <a:t>来说，高</a:t>
            </a:r>
            <a:r>
              <a:rPr lang="zh-CN" altLang="en-US" sz="1800" dirty="0">
                <a:solidFill>
                  <a:srgbClr val="000000"/>
                </a:solidFill>
              </a:rPr>
              <a:t>方差低误差的模型意味着过于</a:t>
            </a:r>
            <a:r>
              <a:rPr lang="zh-CN" altLang="en-US" sz="1800" dirty="0" smtClean="0">
                <a:solidFill>
                  <a:srgbClr val="000000"/>
                </a:solidFill>
              </a:rPr>
              <a:t>灵敏，当</a:t>
            </a:r>
            <a:r>
              <a:rPr lang="zh-CN" altLang="en-US" sz="1800" dirty="0">
                <a:solidFill>
                  <a:srgbClr val="000000"/>
                </a:solidFill>
              </a:rPr>
              <a:t>需要预测的真实函数并没有</a:t>
            </a:r>
            <a:r>
              <a:rPr lang="zh-CN" altLang="en-US" sz="1800" dirty="0" smtClean="0">
                <a:solidFill>
                  <a:srgbClr val="000000"/>
                </a:solidFill>
              </a:rPr>
              <a:t>变化，而</a:t>
            </a:r>
            <a:r>
              <a:rPr lang="zh-CN" altLang="en-US" sz="1800" dirty="0">
                <a:solidFill>
                  <a:srgbClr val="000000"/>
                </a:solidFill>
              </a:rPr>
              <a:t>只是使用了不同的</a:t>
            </a:r>
            <a:r>
              <a:rPr lang="zh-CN" altLang="en-US" sz="1800" dirty="0" smtClean="0">
                <a:solidFill>
                  <a:srgbClr val="000000"/>
                </a:solidFill>
              </a:rPr>
              <a:t>样本，就</a:t>
            </a:r>
            <a:r>
              <a:rPr lang="zh-CN" altLang="en-US" sz="1800" dirty="0">
                <a:solidFill>
                  <a:srgbClr val="000000"/>
                </a:solidFill>
              </a:rPr>
              <a:t>能够使预测值产生较大的变化。</a:t>
            </a:r>
            <a:r>
              <a:rPr lang="zh-CN" altLang="en-US" sz="1800" dirty="0" smtClean="0">
                <a:solidFill>
                  <a:srgbClr val="000000"/>
                </a:solidFill>
              </a:rPr>
              <a:t>反之，高</a:t>
            </a:r>
            <a:r>
              <a:rPr lang="zh-CN" altLang="en-US" sz="1800" dirty="0">
                <a:solidFill>
                  <a:srgbClr val="000000"/>
                </a:solidFill>
              </a:rPr>
              <a:t>误差低方差意味着过于</a:t>
            </a:r>
            <a:r>
              <a:rPr lang="zh-CN" altLang="en-US" sz="1800" dirty="0" smtClean="0">
                <a:solidFill>
                  <a:srgbClr val="000000"/>
                </a:solidFill>
              </a:rPr>
              <a:t>迟钝，即使</a:t>
            </a:r>
            <a:r>
              <a:rPr lang="zh-CN" altLang="en-US" sz="1800" dirty="0">
                <a:solidFill>
                  <a:srgbClr val="000000"/>
                </a:solidFill>
              </a:rPr>
              <a:t>真实的函数发生</a:t>
            </a:r>
            <a:r>
              <a:rPr lang="zh-CN" altLang="en-US" sz="1800" dirty="0" smtClean="0">
                <a:solidFill>
                  <a:srgbClr val="000000"/>
                </a:solidFill>
              </a:rPr>
              <a:t>变化，依然</a:t>
            </a:r>
            <a:r>
              <a:rPr lang="zh-CN" altLang="en-US" sz="1800" dirty="0">
                <a:solidFill>
                  <a:srgbClr val="000000"/>
                </a:solidFill>
              </a:rPr>
              <a:t>不会使预测值改变。因此在其中如何</a:t>
            </a:r>
            <a:r>
              <a:rPr lang="zh-CN" altLang="en-US" sz="1800" dirty="0" smtClean="0">
                <a:solidFill>
                  <a:srgbClr val="000000"/>
                </a:solidFill>
              </a:rPr>
              <a:t>取舍，就</a:t>
            </a:r>
            <a:r>
              <a:rPr lang="zh-CN" altLang="en-US" sz="1800" dirty="0">
                <a:solidFill>
                  <a:srgbClr val="000000"/>
                </a:solidFill>
              </a:rPr>
              <a:t>成了一个很重要的</a:t>
            </a:r>
            <a:r>
              <a:rPr lang="zh-CN" altLang="en-US" sz="1800" dirty="0" smtClean="0">
                <a:solidFill>
                  <a:srgbClr val="000000"/>
                </a:solidFill>
              </a:rPr>
              <a:t>问题</a:t>
            </a:r>
            <a:endParaRPr lang="en-US" altLang="zh-CN" sz="1800" dirty="0" smtClean="0">
              <a:solidFill>
                <a:srgbClr val="000000"/>
              </a:solidFill>
            </a:endParaRPr>
          </a:p>
          <a:p>
            <a:r>
              <a:rPr lang="en-US" altLang="zh-CN" sz="1800" dirty="0" smtClean="0">
                <a:solidFill>
                  <a:srgbClr val="000000"/>
                </a:solidFill>
              </a:rPr>
              <a:t>LDA</a:t>
            </a:r>
            <a:r>
              <a:rPr lang="zh-CN" altLang="en-US" sz="1800" dirty="0">
                <a:solidFill>
                  <a:srgbClr val="000000"/>
                </a:solidFill>
              </a:rPr>
              <a:t>相对方差更</a:t>
            </a:r>
            <a:r>
              <a:rPr lang="zh-CN" altLang="en-US" sz="1800" dirty="0" smtClean="0">
                <a:solidFill>
                  <a:srgbClr val="000000"/>
                </a:solidFill>
              </a:rPr>
              <a:t>低，而</a:t>
            </a:r>
            <a:r>
              <a:rPr lang="en-US" altLang="zh-CN" sz="1800" dirty="0">
                <a:solidFill>
                  <a:srgbClr val="000000"/>
                </a:solidFill>
              </a:rPr>
              <a:t>QDA</a:t>
            </a:r>
            <a:r>
              <a:rPr lang="zh-CN" altLang="en-US" sz="1800" dirty="0">
                <a:solidFill>
                  <a:srgbClr val="000000"/>
                </a:solidFill>
              </a:rPr>
              <a:t>相对误差更低。</a:t>
            </a:r>
            <a:r>
              <a:rPr lang="zh-CN" altLang="en-US" sz="1800" dirty="0" smtClean="0">
                <a:solidFill>
                  <a:srgbClr val="000000"/>
                </a:solidFill>
              </a:rPr>
              <a:t>因此，在</a:t>
            </a:r>
            <a:r>
              <a:rPr lang="zh-CN" altLang="en-US" sz="1800" dirty="0">
                <a:solidFill>
                  <a:srgbClr val="000000"/>
                </a:solidFill>
              </a:rPr>
              <a:t>样本集比</a:t>
            </a:r>
            <a:r>
              <a:rPr lang="zh-CN" altLang="en-US" sz="1800" dirty="0" smtClean="0">
                <a:solidFill>
                  <a:srgbClr val="000000"/>
                </a:solidFill>
              </a:rPr>
              <a:t>较少，对</a:t>
            </a:r>
            <a:r>
              <a:rPr lang="zh-CN" altLang="en-US" sz="1800" dirty="0">
                <a:solidFill>
                  <a:srgbClr val="000000"/>
                </a:solidFill>
              </a:rPr>
              <a:t>协方差矩阵很难估计准确</a:t>
            </a:r>
            <a:r>
              <a:rPr lang="zh-CN" altLang="en-US" sz="1800" dirty="0" smtClean="0">
                <a:solidFill>
                  <a:srgbClr val="000000"/>
                </a:solidFill>
              </a:rPr>
              <a:t>时，采用</a:t>
            </a:r>
            <a:r>
              <a:rPr lang="en-US" altLang="zh-CN" sz="1800" dirty="0">
                <a:solidFill>
                  <a:srgbClr val="000000"/>
                </a:solidFill>
              </a:rPr>
              <a:t>LDA</a:t>
            </a:r>
            <a:r>
              <a:rPr lang="zh-CN" altLang="en-US" sz="1800" dirty="0">
                <a:solidFill>
                  <a:srgbClr val="000000"/>
                </a:solidFill>
              </a:rPr>
              <a:t>更加合适。而当样本集</a:t>
            </a:r>
            <a:r>
              <a:rPr lang="zh-CN" altLang="en-US" sz="1800" dirty="0" smtClean="0">
                <a:solidFill>
                  <a:srgbClr val="000000"/>
                </a:solidFill>
              </a:rPr>
              <a:t>很大，或者</a:t>
            </a:r>
            <a:r>
              <a:rPr lang="zh-CN" altLang="en-US" sz="1800" dirty="0">
                <a:solidFill>
                  <a:srgbClr val="000000"/>
                </a:solidFill>
              </a:rPr>
              <a:t>类间协方差矩阵差异比较大的</a:t>
            </a:r>
            <a:r>
              <a:rPr lang="zh-CN" altLang="en-US" sz="1800" dirty="0" smtClean="0">
                <a:solidFill>
                  <a:srgbClr val="000000"/>
                </a:solidFill>
              </a:rPr>
              <a:t>时候，采用</a:t>
            </a:r>
            <a:r>
              <a:rPr lang="en-US" altLang="zh-CN" sz="1800" dirty="0">
                <a:solidFill>
                  <a:srgbClr val="000000"/>
                </a:solidFill>
              </a:rPr>
              <a:t>QDA</a:t>
            </a:r>
            <a:r>
              <a:rPr lang="zh-CN" altLang="en-US" sz="1800" dirty="0">
                <a:solidFill>
                  <a:srgbClr val="000000"/>
                </a:solidFill>
              </a:rPr>
              <a:t>更加合适</a:t>
            </a:r>
            <a:endParaRPr lang="en-US" altLang="zh-CN" sz="1800" dirty="0">
              <a:solidFill>
                <a:srgbClr val="000000"/>
              </a:solidFill>
            </a:endParaRPr>
          </a:p>
        </p:txBody>
      </p:sp>
    </p:spTree>
    <p:extLst>
      <p:ext uri="{BB962C8B-B14F-4D97-AF65-F5344CB8AC3E}">
        <p14:creationId xmlns:p14="http://schemas.microsoft.com/office/powerpoint/2010/main" val="6341879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64934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a:t>线性判别分析</a:t>
            </a:r>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3"/>
              <p:cNvSpPr>
                <a:spLocks noChangeArrowheads="1"/>
              </p:cNvSpPr>
              <p:nvPr/>
            </p:nvSpPr>
            <p:spPr bwMode="auto">
              <a:xfrm>
                <a:off x="596900" y="1000471"/>
                <a:ext cx="8045450" cy="172438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en-US" altLang="zh-CN" sz="1800" dirty="0" smtClean="0">
                    <a:solidFill>
                      <a:srgbClr val="000000"/>
                    </a:solidFill>
                  </a:rPr>
                  <a:t>LDA</a:t>
                </a:r>
                <a:r>
                  <a:rPr lang="zh-CN" altLang="en-US" sz="1800" dirty="0">
                    <a:solidFill>
                      <a:srgbClr val="000000"/>
                    </a:solidFill>
                  </a:rPr>
                  <a:t>的降维过程</a:t>
                </a:r>
                <a:r>
                  <a:rPr lang="zh-CN" altLang="en-US" sz="1800" dirty="0" smtClean="0">
                    <a:solidFill>
                      <a:srgbClr val="000000"/>
                    </a:solidFill>
                  </a:rPr>
                  <a:t>如下</a:t>
                </a:r>
                <a:endParaRPr lang="en-US" altLang="zh-CN" sz="1800" dirty="0" smtClean="0">
                  <a:solidFill>
                    <a:srgbClr val="000000"/>
                  </a:solidFill>
                </a:endParaRPr>
              </a:p>
              <a:p>
                <a:pPr lvl="1"/>
                <a:r>
                  <a:rPr lang="zh-CN" altLang="en-US" sz="1400" dirty="0" smtClean="0">
                    <a:solidFill>
                      <a:srgbClr val="000000"/>
                    </a:solidFill>
                  </a:rPr>
                  <a:t>计算</a:t>
                </a:r>
                <a:r>
                  <a:rPr lang="zh-CN" altLang="en-US" sz="1400" dirty="0">
                    <a:solidFill>
                      <a:srgbClr val="000000"/>
                    </a:solidFill>
                  </a:rPr>
                  <a:t>数据集中每个类别下所有样本的</a:t>
                </a:r>
                <a:r>
                  <a:rPr lang="zh-CN" altLang="en-US" sz="1400" dirty="0" smtClean="0">
                    <a:solidFill>
                      <a:srgbClr val="000000"/>
                    </a:solidFill>
                  </a:rPr>
                  <a:t>均值向量</a:t>
                </a:r>
                <a:endParaRPr lang="en-US" altLang="zh-CN" sz="1400" dirty="0" smtClean="0">
                  <a:solidFill>
                    <a:srgbClr val="000000"/>
                  </a:solidFill>
                </a:endParaRPr>
              </a:p>
              <a:p>
                <a:pPr lvl="1"/>
                <a:r>
                  <a:rPr lang="zh-CN" altLang="en-US" sz="1400" dirty="0" smtClean="0">
                    <a:solidFill>
                      <a:srgbClr val="000000"/>
                    </a:solidFill>
                  </a:rPr>
                  <a:t>通过均值向量，计算</a:t>
                </a:r>
                <a:r>
                  <a:rPr lang="zh-CN" altLang="en-US" sz="1400" dirty="0">
                    <a:solidFill>
                      <a:srgbClr val="000000"/>
                    </a:solidFill>
                  </a:rPr>
                  <a:t>类间散布</a:t>
                </a:r>
                <a:r>
                  <a:rPr lang="zh-CN" altLang="en-US" sz="1400" dirty="0" smtClean="0">
                    <a:solidFill>
                      <a:srgbClr val="000000"/>
                    </a:solidFill>
                  </a:rPr>
                  <a:t>矩阵</a:t>
                </a:r>
                <a14:m>
                  <m:oMath xmlns:m="http://schemas.openxmlformats.org/officeDocument/2006/math">
                    <m:sSub>
                      <m:sSubPr>
                        <m:ctrlPr>
                          <a:rPr lang="en-US" altLang="zh-CN" sz="1400" i="1" smtClean="0">
                            <a:solidFill>
                              <a:srgbClr val="000000"/>
                            </a:solidFill>
                            <a:latin typeface="Cambria Math" charset="0"/>
                          </a:rPr>
                        </m:ctrlPr>
                      </m:sSubPr>
                      <m:e>
                        <m:r>
                          <a:rPr lang="en-US" altLang="zh-CN" sz="1400" b="0" i="1" smtClean="0">
                            <a:solidFill>
                              <a:srgbClr val="000000"/>
                            </a:solidFill>
                            <a:latin typeface="Cambria Math" panose="02040503050406030204" pitchFamily="18" charset="0"/>
                          </a:rPr>
                          <m:t>𝑆</m:t>
                        </m:r>
                      </m:e>
                      <m:sub>
                        <m:r>
                          <a:rPr lang="en-US" altLang="zh-CN" sz="1400" b="0" i="1" smtClean="0">
                            <a:solidFill>
                              <a:srgbClr val="000000"/>
                            </a:solidFill>
                            <a:latin typeface="Cambria Math" panose="02040503050406030204" pitchFamily="18" charset="0"/>
                          </a:rPr>
                          <m:t>𝐵</m:t>
                        </m:r>
                      </m:sub>
                    </m:sSub>
                  </m:oMath>
                </a14:m>
                <a:r>
                  <a:rPr lang="zh-CN" altLang="en-US" sz="1400" dirty="0" smtClean="0">
                    <a:solidFill>
                      <a:srgbClr val="000000"/>
                    </a:solidFill>
                  </a:rPr>
                  <a:t>和</a:t>
                </a:r>
                <a:r>
                  <a:rPr lang="zh-CN" altLang="en-US" sz="1400" dirty="0">
                    <a:solidFill>
                      <a:srgbClr val="000000"/>
                    </a:solidFill>
                  </a:rPr>
                  <a:t>类内散布矩阵</a:t>
                </a:r>
                <a14:m>
                  <m:oMath xmlns:m="http://schemas.openxmlformats.org/officeDocument/2006/math">
                    <m:sSub>
                      <m:sSubPr>
                        <m:ctrlPr>
                          <a:rPr lang="en-US" altLang="zh-CN" sz="1400" i="1">
                            <a:solidFill>
                              <a:srgbClr val="000000"/>
                            </a:solidFill>
                            <a:latin typeface="Cambria Math" charset="0"/>
                          </a:rPr>
                        </m:ctrlPr>
                      </m:sSubPr>
                      <m:e>
                        <m:r>
                          <a:rPr lang="en-US" altLang="zh-CN" sz="1400" i="1">
                            <a:solidFill>
                              <a:srgbClr val="000000"/>
                            </a:solidFill>
                            <a:latin typeface="Cambria Math" panose="02040503050406030204" pitchFamily="18" charset="0"/>
                          </a:rPr>
                          <m:t>𝑆</m:t>
                        </m:r>
                      </m:e>
                      <m:sub>
                        <m:r>
                          <a:rPr lang="en-US" altLang="zh-CN" sz="1400" b="0" i="1" smtClean="0">
                            <a:solidFill>
                              <a:srgbClr val="000000"/>
                            </a:solidFill>
                            <a:latin typeface="Cambria Math" panose="02040503050406030204" pitchFamily="18" charset="0"/>
                          </a:rPr>
                          <m:t>𝑊</m:t>
                        </m:r>
                      </m:sub>
                    </m:sSub>
                  </m:oMath>
                </a14:m>
                <a:endParaRPr lang="en-US" altLang="zh-CN" sz="1400" dirty="0" smtClean="0">
                  <a:solidFill>
                    <a:srgbClr val="000000"/>
                  </a:solidFill>
                </a:endParaRPr>
              </a:p>
              <a:p>
                <a:pPr lvl="1"/>
                <a:r>
                  <a:rPr lang="zh-CN" altLang="en-US" sz="1400" dirty="0" smtClean="0">
                    <a:solidFill>
                      <a:srgbClr val="000000"/>
                    </a:solidFill>
                  </a:rPr>
                  <a:t>依据</a:t>
                </a:r>
                <a:r>
                  <a:rPr lang="zh-CN" altLang="en-US" sz="1400" dirty="0">
                    <a:solidFill>
                      <a:srgbClr val="000000"/>
                    </a:solidFill>
                  </a:rPr>
                  <a:t>公式</a:t>
                </a:r>
                <a14:m>
                  <m:oMath xmlns:m="http://schemas.openxmlformats.org/officeDocument/2006/math">
                    <m:sSubSup>
                      <m:sSubSupPr>
                        <m:ctrlPr>
                          <a:rPr lang="en-US" altLang="zh-CN" sz="1400" i="1" dirty="0" smtClean="0">
                            <a:solidFill>
                              <a:srgbClr val="000000"/>
                            </a:solidFill>
                            <a:latin typeface="Cambria Math" charset="0"/>
                          </a:rPr>
                        </m:ctrlPr>
                      </m:sSubSupPr>
                      <m:e>
                        <m:r>
                          <a:rPr lang="en-US" altLang="zh-CN" sz="1400" b="0" i="1" dirty="0" smtClean="0">
                            <a:solidFill>
                              <a:srgbClr val="000000"/>
                            </a:solidFill>
                            <a:latin typeface="Cambria Math" panose="02040503050406030204" pitchFamily="18" charset="0"/>
                          </a:rPr>
                          <m:t>𝑆</m:t>
                        </m:r>
                      </m:e>
                      <m:sub>
                        <m:r>
                          <a:rPr lang="en-US" altLang="zh-CN" sz="1400" b="0" i="1" dirty="0" smtClean="0">
                            <a:solidFill>
                              <a:srgbClr val="000000"/>
                            </a:solidFill>
                            <a:latin typeface="Cambria Math" panose="02040503050406030204" pitchFamily="18" charset="0"/>
                          </a:rPr>
                          <m:t>𝑊</m:t>
                        </m:r>
                      </m:sub>
                      <m:sup>
                        <m:r>
                          <a:rPr lang="en-US" altLang="zh-CN" sz="1400" i="1" dirty="0">
                            <a:solidFill>
                              <a:srgbClr val="000000"/>
                            </a:solidFill>
                            <a:latin typeface="Cambria Math" panose="02040503050406030204" pitchFamily="18" charset="0"/>
                          </a:rPr>
                          <m:t>−</m:t>
                        </m:r>
                        <m:r>
                          <a:rPr lang="en-US" altLang="zh-CN" sz="1400" b="0" i="1" dirty="0" smtClean="0">
                            <a:solidFill>
                              <a:srgbClr val="000000"/>
                            </a:solidFill>
                            <a:latin typeface="Cambria Math" panose="02040503050406030204" pitchFamily="18" charset="0"/>
                          </a:rPr>
                          <m:t>1</m:t>
                        </m:r>
                      </m:sup>
                    </m:sSubSup>
                    <m:sSub>
                      <m:sSubPr>
                        <m:ctrlPr>
                          <a:rPr lang="en-US" altLang="zh-CN" sz="1400" i="1">
                            <a:solidFill>
                              <a:srgbClr val="000000"/>
                            </a:solidFill>
                            <a:latin typeface="Cambria Math" charset="0"/>
                          </a:rPr>
                        </m:ctrlPr>
                      </m:sSubPr>
                      <m:e>
                        <m:r>
                          <a:rPr lang="en-US" altLang="zh-CN" sz="1400" i="1">
                            <a:solidFill>
                              <a:srgbClr val="000000"/>
                            </a:solidFill>
                            <a:latin typeface="Cambria Math" panose="02040503050406030204" pitchFamily="18" charset="0"/>
                          </a:rPr>
                          <m:t>𝑆</m:t>
                        </m:r>
                      </m:e>
                      <m:sub>
                        <m:r>
                          <a:rPr lang="en-US" altLang="zh-CN" sz="1400" i="1">
                            <a:solidFill>
                              <a:srgbClr val="000000"/>
                            </a:solidFill>
                            <a:latin typeface="Cambria Math" panose="02040503050406030204" pitchFamily="18" charset="0"/>
                          </a:rPr>
                          <m:t>𝐵</m:t>
                        </m:r>
                      </m:sub>
                    </m:sSub>
                    <m:r>
                      <a:rPr lang="en-US" altLang="zh-CN" sz="1400" b="0" i="1" smtClean="0">
                        <a:solidFill>
                          <a:srgbClr val="000000"/>
                        </a:solidFill>
                        <a:latin typeface="Cambria Math" panose="02040503050406030204" pitchFamily="18" charset="0"/>
                      </a:rPr>
                      <m:t>𝑈</m:t>
                    </m:r>
                    <m:r>
                      <a:rPr lang="en-US" altLang="zh-CN" sz="1400" i="1" dirty="0">
                        <a:solidFill>
                          <a:srgbClr val="000000"/>
                        </a:solidFill>
                        <a:latin typeface="Cambria Math" panose="02040503050406030204" pitchFamily="18" charset="0"/>
                      </a:rPr>
                      <m:t>= </m:t>
                    </m:r>
                    <m:r>
                      <a:rPr lang="zh-CN" altLang="en-US" sz="1400" i="1" dirty="0" smtClean="0">
                        <a:solidFill>
                          <a:srgbClr val="000000"/>
                        </a:solidFill>
                        <a:latin typeface="Cambria Math" panose="02040503050406030204" pitchFamily="18" charset="0"/>
                      </a:rPr>
                      <m:t>𝜆</m:t>
                    </m:r>
                    <m:r>
                      <a:rPr lang="en-US" altLang="zh-CN" sz="1400" i="1" dirty="0">
                        <a:solidFill>
                          <a:srgbClr val="000000"/>
                        </a:solidFill>
                        <a:latin typeface="Cambria Math" panose="02040503050406030204" pitchFamily="18" charset="0"/>
                      </a:rPr>
                      <m:t>𝑈</m:t>
                    </m:r>
                  </m:oMath>
                </a14:m>
                <a:r>
                  <a:rPr lang="zh-CN" altLang="en-US" sz="1400" dirty="0">
                    <a:solidFill>
                      <a:srgbClr val="000000"/>
                    </a:solidFill>
                  </a:rPr>
                  <a:t>进行特征值</a:t>
                </a:r>
                <a:r>
                  <a:rPr lang="zh-CN" altLang="en-US" sz="1400" dirty="0" smtClean="0">
                    <a:solidFill>
                      <a:srgbClr val="000000"/>
                    </a:solidFill>
                  </a:rPr>
                  <a:t>求解，计算</a:t>
                </a:r>
                <a14:m>
                  <m:oMath xmlns:m="http://schemas.openxmlformats.org/officeDocument/2006/math">
                    <m:sSubSup>
                      <m:sSubSupPr>
                        <m:ctrlPr>
                          <a:rPr lang="en-US" altLang="zh-CN" sz="1400" i="1" dirty="0">
                            <a:solidFill>
                              <a:srgbClr val="000000"/>
                            </a:solidFill>
                            <a:latin typeface="Cambria Math" charset="0"/>
                          </a:rPr>
                        </m:ctrlPr>
                      </m:sSubSupPr>
                      <m:e>
                        <m:r>
                          <a:rPr lang="en-US" altLang="zh-CN" sz="1400" i="1" dirty="0">
                            <a:solidFill>
                              <a:srgbClr val="000000"/>
                            </a:solidFill>
                            <a:latin typeface="Cambria Math" panose="02040503050406030204" pitchFamily="18" charset="0"/>
                          </a:rPr>
                          <m:t>𝑆</m:t>
                        </m:r>
                      </m:e>
                      <m:sub>
                        <m:r>
                          <a:rPr lang="en-US" altLang="zh-CN" sz="1400" i="1" dirty="0">
                            <a:solidFill>
                              <a:srgbClr val="000000"/>
                            </a:solidFill>
                            <a:latin typeface="Cambria Math" panose="02040503050406030204" pitchFamily="18" charset="0"/>
                          </a:rPr>
                          <m:t>𝑊</m:t>
                        </m:r>
                      </m:sub>
                      <m:sup>
                        <m:r>
                          <a:rPr lang="en-US" altLang="zh-CN" sz="1400" i="1" dirty="0">
                            <a:solidFill>
                              <a:srgbClr val="000000"/>
                            </a:solidFill>
                            <a:latin typeface="Cambria Math" panose="02040503050406030204" pitchFamily="18" charset="0"/>
                          </a:rPr>
                          <m:t>−1</m:t>
                        </m:r>
                      </m:sup>
                    </m:sSubSup>
                    <m:sSub>
                      <m:sSubPr>
                        <m:ctrlPr>
                          <a:rPr lang="en-US" altLang="zh-CN" sz="1400" i="1">
                            <a:solidFill>
                              <a:srgbClr val="000000"/>
                            </a:solidFill>
                            <a:latin typeface="Cambria Math" charset="0"/>
                          </a:rPr>
                        </m:ctrlPr>
                      </m:sSubPr>
                      <m:e>
                        <m:r>
                          <a:rPr lang="en-US" altLang="zh-CN" sz="1400" i="1">
                            <a:solidFill>
                              <a:srgbClr val="000000"/>
                            </a:solidFill>
                            <a:latin typeface="Cambria Math" panose="02040503050406030204" pitchFamily="18" charset="0"/>
                          </a:rPr>
                          <m:t>𝑆</m:t>
                        </m:r>
                      </m:e>
                      <m:sub>
                        <m:r>
                          <a:rPr lang="en-US" altLang="zh-CN" sz="1400" i="1">
                            <a:solidFill>
                              <a:srgbClr val="000000"/>
                            </a:solidFill>
                            <a:latin typeface="Cambria Math" panose="02040503050406030204" pitchFamily="18" charset="0"/>
                          </a:rPr>
                          <m:t>𝐵</m:t>
                        </m:r>
                      </m:sub>
                    </m:sSub>
                  </m:oMath>
                </a14:m>
                <a:r>
                  <a:rPr lang="zh-CN" altLang="en-US" sz="1400" dirty="0">
                    <a:solidFill>
                      <a:srgbClr val="000000"/>
                    </a:solidFill>
                  </a:rPr>
                  <a:t>的特征向量和</a:t>
                </a:r>
                <a:r>
                  <a:rPr lang="zh-CN" altLang="en-US" sz="1400" dirty="0" smtClean="0">
                    <a:solidFill>
                      <a:srgbClr val="000000"/>
                    </a:solidFill>
                  </a:rPr>
                  <a:t>特征值</a:t>
                </a:r>
                <a:endParaRPr lang="en-US" altLang="zh-CN" sz="1400" dirty="0" smtClean="0">
                  <a:solidFill>
                    <a:srgbClr val="000000"/>
                  </a:solidFill>
                </a:endParaRPr>
              </a:p>
              <a:p>
                <a:pPr lvl="1"/>
                <a:r>
                  <a:rPr lang="zh-CN" altLang="en-US" sz="1400" dirty="0" smtClean="0">
                    <a:solidFill>
                      <a:srgbClr val="000000"/>
                    </a:solidFill>
                  </a:rPr>
                  <a:t>按照</a:t>
                </a:r>
                <a:r>
                  <a:rPr lang="zh-CN" altLang="en-US" sz="1400" dirty="0">
                    <a:solidFill>
                      <a:srgbClr val="000000"/>
                    </a:solidFill>
                  </a:rPr>
                  <a:t>特征值</a:t>
                </a:r>
                <a:r>
                  <a:rPr lang="zh-CN" altLang="en-US" sz="1400" dirty="0" smtClean="0">
                    <a:solidFill>
                      <a:srgbClr val="000000"/>
                    </a:solidFill>
                  </a:rPr>
                  <a:t>排序， </a:t>
                </a:r>
                <a:r>
                  <a:rPr lang="zh-CN" altLang="en-US" sz="1400" dirty="0">
                    <a:solidFill>
                      <a:srgbClr val="000000"/>
                    </a:solidFill>
                  </a:rPr>
                  <a:t>选择前</a:t>
                </a:r>
                <a:r>
                  <a:rPr lang="en-US" altLang="zh-CN" sz="1400" dirty="0">
                    <a:solidFill>
                      <a:srgbClr val="000000"/>
                    </a:solidFill>
                  </a:rPr>
                  <a:t>k</a:t>
                </a:r>
                <a:r>
                  <a:rPr lang="zh-CN" altLang="en-US" sz="1400" dirty="0">
                    <a:solidFill>
                      <a:srgbClr val="000000"/>
                    </a:solidFill>
                  </a:rPr>
                  <a:t>个特征向量构成投影矩阵</a:t>
                </a:r>
                <a:r>
                  <a:rPr lang="en-US" altLang="zh-CN" sz="1400" dirty="0" smtClean="0">
                    <a:solidFill>
                      <a:srgbClr val="000000"/>
                    </a:solidFill>
                  </a:rPr>
                  <a:t>U</a:t>
                </a:r>
              </a:p>
              <a:p>
                <a:pPr lvl="1"/>
                <a:r>
                  <a:rPr lang="zh-CN" altLang="en-US" sz="1400" dirty="0" smtClean="0">
                    <a:solidFill>
                      <a:srgbClr val="000000"/>
                    </a:solidFill>
                  </a:rPr>
                  <a:t>通过</a:t>
                </a:r>
                <a14:m>
                  <m:oMath xmlns:m="http://schemas.openxmlformats.org/officeDocument/2006/math">
                    <m:r>
                      <a:rPr lang="en-US" altLang="zh-CN" sz="1400" i="1" dirty="0" smtClean="0">
                        <a:solidFill>
                          <a:srgbClr val="000000"/>
                        </a:solidFill>
                        <a:latin typeface="Cambria Math" panose="02040503050406030204" pitchFamily="18" charset="0"/>
                      </a:rPr>
                      <m:t>𝑌</m:t>
                    </m:r>
                    <m:r>
                      <a:rPr lang="en-US" altLang="zh-CN" sz="1400" i="1" dirty="0" smtClean="0">
                        <a:solidFill>
                          <a:srgbClr val="000000"/>
                        </a:solidFill>
                        <a:latin typeface="Cambria Math" panose="02040503050406030204" pitchFamily="18" charset="0"/>
                      </a:rPr>
                      <m:t>=</m:t>
                    </m:r>
                    <m:r>
                      <a:rPr lang="en-US" altLang="zh-CN" sz="1400" i="1" dirty="0" smtClean="0">
                        <a:solidFill>
                          <a:srgbClr val="000000"/>
                        </a:solidFill>
                        <a:latin typeface="Cambria Math" panose="02040503050406030204" pitchFamily="18" charset="0"/>
                      </a:rPr>
                      <m:t>𝑋</m:t>
                    </m:r>
                    <m:r>
                      <a:rPr lang="en-US" altLang="zh-CN" sz="1400" i="1" dirty="0" smtClean="0">
                        <a:solidFill>
                          <a:srgbClr val="000000"/>
                        </a:solidFill>
                        <a:latin typeface="Cambria Math" panose="02040503050406030204" pitchFamily="18" charset="0"/>
                        <a:ea typeface="Cambria Math" panose="02040503050406030204" pitchFamily="18" charset="0"/>
                      </a:rPr>
                      <m:t>×</m:t>
                    </m:r>
                    <m:r>
                      <a:rPr lang="en-US" altLang="zh-CN" sz="1400" i="1" dirty="0" smtClean="0">
                        <a:solidFill>
                          <a:srgbClr val="000000"/>
                        </a:solidFill>
                        <a:latin typeface="Cambria Math" panose="02040503050406030204" pitchFamily="18" charset="0"/>
                      </a:rPr>
                      <m:t>𝑈</m:t>
                    </m:r>
                  </m:oMath>
                </a14:m>
                <a:r>
                  <a:rPr lang="zh-CN" altLang="en-US" sz="1400" dirty="0">
                    <a:solidFill>
                      <a:srgbClr val="000000"/>
                    </a:solidFill>
                  </a:rPr>
                  <a:t>的特征值矩阵将所有样本转换到新的子空间</a:t>
                </a:r>
                <a:r>
                  <a:rPr lang="zh-CN" altLang="en-US" sz="1400" dirty="0" smtClean="0">
                    <a:solidFill>
                      <a:srgbClr val="000000"/>
                    </a:solidFill>
                  </a:rPr>
                  <a:t>中</a:t>
                </a:r>
                <a:endParaRPr lang="en-US" altLang="zh-CN" sz="1400" dirty="0">
                  <a:solidFill>
                    <a:srgbClr val="000000"/>
                  </a:solidFill>
                </a:endParaRPr>
              </a:p>
            </p:txBody>
          </p:sp>
        </mc:Choice>
        <mc:Fallback xmlns="">
          <p:sp>
            <p:nvSpPr>
              <p:cNvPr id="12" name="矩形 3"/>
              <p:cNvSpPr>
                <a:spLocks noRot="1" noChangeAspect="1" noMove="1" noResize="1" noEditPoints="1" noAdjustHandles="1" noChangeArrowheads="1" noChangeShapeType="1" noTextEdit="1"/>
              </p:cNvSpPr>
              <p:nvPr/>
            </p:nvSpPr>
            <p:spPr bwMode="auto">
              <a:xfrm>
                <a:off x="596900" y="1000471"/>
                <a:ext cx="8045450" cy="1724383"/>
              </a:xfrm>
              <a:prstGeom prst="rect">
                <a:avLst/>
              </a:prstGeom>
              <a:blipFill>
                <a:blip r:embed="rId2"/>
                <a:stretch>
                  <a:fillRect l="-530" t="-282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10" name="Picture 410"/>
          <p:cNvPicPr/>
          <p:nvPr/>
        </p:nvPicPr>
        <p:blipFill>
          <a:blip r:embed="rId3">
            <a:extLst>
              <a:ext uri="{28A0092B-C50C-407E-A947-70E740481C1C}">
                <a14:useLocalDpi xmlns:a14="http://schemas.microsoft.com/office/drawing/2010/main" val="0"/>
              </a:ext>
            </a:extLst>
          </a:blip>
          <a:srcRect/>
          <a:stretch>
            <a:fillRect/>
          </a:stretch>
        </p:blipFill>
        <p:spPr bwMode="auto">
          <a:xfrm>
            <a:off x="2150138" y="2915534"/>
            <a:ext cx="4326890" cy="1576070"/>
          </a:xfrm>
          <a:prstGeom prst="rect">
            <a:avLst/>
          </a:prstGeom>
          <a:noFill/>
          <a:ln>
            <a:noFill/>
          </a:ln>
        </p:spPr>
      </p:pic>
    </p:spTree>
    <p:extLst>
      <p:ext uri="{BB962C8B-B14F-4D97-AF65-F5344CB8AC3E}">
        <p14:creationId xmlns:p14="http://schemas.microsoft.com/office/powerpoint/2010/main" val="83583811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64934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判别分析示例</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1588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通过实例比较</a:t>
            </a:r>
            <a:r>
              <a:rPr lang="en-US" altLang="zh-CN" sz="1800" dirty="0" smtClean="0">
                <a:solidFill>
                  <a:srgbClr val="000000"/>
                </a:solidFill>
              </a:rPr>
              <a:t>LDA</a:t>
            </a:r>
            <a:r>
              <a:rPr lang="zh-CN" altLang="en-US" sz="1800" dirty="0" smtClean="0">
                <a:solidFill>
                  <a:srgbClr val="000000"/>
                </a:solidFill>
              </a:rPr>
              <a:t>和</a:t>
            </a:r>
            <a:r>
              <a:rPr lang="en-US" altLang="zh-CN" sz="1800" dirty="0" smtClean="0">
                <a:solidFill>
                  <a:srgbClr val="000000"/>
                </a:solidFill>
              </a:rPr>
              <a:t>QDA</a:t>
            </a:r>
            <a:r>
              <a:rPr lang="zh-CN" altLang="en-US" sz="1800" dirty="0" smtClean="0">
                <a:solidFill>
                  <a:srgbClr val="000000"/>
                </a:solidFill>
              </a:rPr>
              <a:t>的区别和分类效果</a:t>
            </a:r>
            <a:endParaRPr lang="en-US" altLang="zh-CN" sz="1800" dirty="0" smtClean="0">
              <a:solidFill>
                <a:srgbClr val="000000"/>
              </a:solidFill>
            </a:endParaRPr>
          </a:p>
          <a:p>
            <a:r>
              <a:rPr lang="zh-CN" altLang="en-US" sz="1800" dirty="0" smtClean="0">
                <a:solidFill>
                  <a:srgbClr val="000000"/>
                </a:solidFill>
              </a:rPr>
              <a:t>基于</a:t>
            </a:r>
            <a:r>
              <a:rPr lang="en-US" altLang="zh-CN" sz="1800" dirty="0" err="1" smtClean="0">
                <a:solidFill>
                  <a:srgbClr val="000000"/>
                </a:solidFill>
              </a:rPr>
              <a:t>sklearn</a:t>
            </a:r>
            <a:r>
              <a:rPr lang="zh-CN" altLang="en-US" sz="1800" dirty="0" smtClean="0">
                <a:solidFill>
                  <a:srgbClr val="000000"/>
                </a:solidFill>
              </a:rPr>
              <a:t>开源库中</a:t>
            </a:r>
            <a:r>
              <a:rPr lang="en-US" altLang="zh-CN" sz="1800" dirty="0" err="1" smtClean="0">
                <a:solidFill>
                  <a:srgbClr val="000000"/>
                </a:solidFill>
              </a:rPr>
              <a:t>discriminant_analysis</a:t>
            </a:r>
            <a:r>
              <a:rPr lang="zh-CN" altLang="en-US" sz="1800" dirty="0" smtClean="0">
                <a:solidFill>
                  <a:srgbClr val="000000"/>
                </a:solidFill>
              </a:rPr>
              <a:t>模块内置</a:t>
            </a:r>
            <a:r>
              <a:rPr lang="en-US" altLang="zh-CN" sz="1800" dirty="0" smtClean="0">
                <a:solidFill>
                  <a:srgbClr val="000000"/>
                </a:solidFill>
              </a:rPr>
              <a:t>LDA</a:t>
            </a:r>
            <a:r>
              <a:rPr lang="zh-CN" altLang="en-US" sz="1800" dirty="0" smtClean="0">
                <a:solidFill>
                  <a:srgbClr val="000000"/>
                </a:solidFill>
              </a:rPr>
              <a:t>和</a:t>
            </a:r>
            <a:r>
              <a:rPr lang="en-US" altLang="zh-CN" sz="1800" dirty="0" smtClean="0">
                <a:solidFill>
                  <a:srgbClr val="000000"/>
                </a:solidFill>
              </a:rPr>
              <a:t>QDA</a:t>
            </a:r>
            <a:r>
              <a:rPr lang="zh-CN" altLang="en-US" sz="1800" dirty="0" smtClean="0">
                <a:solidFill>
                  <a:srgbClr val="000000"/>
                </a:solidFill>
              </a:rPr>
              <a:t>算法类，对随机生成的高斯分布的样本数据集进行分类，数据集的样本数是</a:t>
            </a:r>
            <a:r>
              <a:rPr lang="en-US" altLang="zh-CN" sz="1800" dirty="0" smtClean="0">
                <a:solidFill>
                  <a:srgbClr val="000000"/>
                </a:solidFill>
              </a:rPr>
              <a:t>50</a:t>
            </a:r>
            <a:r>
              <a:rPr lang="zh-CN" altLang="en-US" sz="1800" dirty="0" smtClean="0">
                <a:solidFill>
                  <a:srgbClr val="000000"/>
                </a:solidFill>
              </a:rPr>
              <a:t>，生成的数据集中一半的具有相同协方差矩阵的，另一半协方差矩阵不相同</a:t>
            </a:r>
            <a:endParaRPr lang="en-US" altLang="zh-CN" sz="1800" dirty="0" smtClean="0">
              <a:solidFill>
                <a:srgbClr val="000000"/>
              </a:solidFill>
            </a:endParaRPr>
          </a:p>
          <a:p>
            <a:r>
              <a:rPr lang="en-US" altLang="zh-CN" sz="1800" dirty="0">
                <a:solidFill>
                  <a:srgbClr val="000000"/>
                </a:solidFill>
              </a:rPr>
              <a:t>LDA</a:t>
            </a:r>
            <a:r>
              <a:rPr lang="zh-CN" altLang="en-US" sz="1800" dirty="0">
                <a:solidFill>
                  <a:srgbClr val="000000"/>
                </a:solidFill>
              </a:rPr>
              <a:t>和</a:t>
            </a:r>
            <a:r>
              <a:rPr lang="en-US" altLang="zh-CN" sz="1800" dirty="0">
                <a:solidFill>
                  <a:srgbClr val="000000"/>
                </a:solidFill>
              </a:rPr>
              <a:t>QDA</a:t>
            </a:r>
            <a:r>
              <a:rPr lang="zh-CN" altLang="en-US" sz="1800" dirty="0">
                <a:solidFill>
                  <a:srgbClr val="000000"/>
                </a:solidFill>
              </a:rPr>
              <a:t>的预测过程均很简单，核心代码如下所示</a:t>
            </a:r>
            <a:endParaRPr lang="en-US" altLang="zh-CN" sz="1800" dirty="0">
              <a:solidFill>
                <a:srgbClr val="000000"/>
              </a:solidFill>
            </a:endParaRPr>
          </a:p>
        </p:txBody>
      </p:sp>
      <p:sp>
        <p:nvSpPr>
          <p:cNvPr id="3" name="矩形 2"/>
          <p:cNvSpPr/>
          <p:nvPr/>
        </p:nvSpPr>
        <p:spPr>
          <a:xfrm>
            <a:off x="750888" y="2739756"/>
            <a:ext cx="6579704" cy="1528624"/>
          </a:xfrm>
          <a:prstGeom prst="rect">
            <a:avLst/>
          </a:prstGeom>
        </p:spPr>
        <p:txBody>
          <a:bodyPr wrap="square">
            <a:spAutoFit/>
          </a:bodyPr>
          <a:lstStyle/>
          <a:p>
            <a:pPr indent="266700" algn="just">
              <a:lnSpc>
                <a:spcPts val="1400"/>
              </a:lnSpc>
              <a:spcAft>
                <a:spcPts val="0"/>
              </a:spcAft>
            </a:pPr>
            <a:r>
              <a:rPr lang="en-US" altLang="zh-CN" sz="900" kern="100" dirty="0">
                <a:latin typeface="Courier New" panose="02070309020205020404" pitchFamily="49" charset="0"/>
                <a:cs typeface="Times New Roman" panose="02020603050405020304" pitchFamily="18" charset="0"/>
              </a:rPr>
              <a:t>#LDA</a:t>
            </a:r>
            <a:r>
              <a:rPr lang="zh-CN" altLang="zh-CN" sz="900" kern="100" dirty="0">
                <a:latin typeface="Courier New" panose="02070309020205020404" pitchFamily="49" charset="0"/>
                <a:cs typeface="Courier New" panose="02070309020205020404" pitchFamily="49" charset="0"/>
              </a:rPr>
              <a:t>预测</a:t>
            </a:r>
            <a:endParaRPr lang="zh-CN" altLang="zh-CN" sz="1050" kern="100" dirty="0">
              <a:latin typeface="宋体" panose="02010600030101010101" pitchFamily="2" charset="-122"/>
              <a:cs typeface="Times New Roman" panose="02020603050405020304" pitchFamily="18" charset="0"/>
            </a:endParaRPr>
          </a:p>
          <a:p>
            <a:pPr indent="266700" algn="just">
              <a:lnSpc>
                <a:spcPts val="1400"/>
              </a:lnSpc>
              <a:spcAft>
                <a:spcPts val="0"/>
              </a:spcAft>
            </a:pPr>
            <a:r>
              <a:rPr lang="en-US" altLang="zh-CN" sz="900" kern="100" dirty="0" err="1">
                <a:latin typeface="Courier New" panose="02070309020205020404" pitchFamily="49" charset="0"/>
                <a:cs typeface="Times New Roman" panose="02020603050405020304" pitchFamily="18" charset="0"/>
              </a:rPr>
              <a:t>lda</a:t>
            </a:r>
            <a:r>
              <a:rPr lang="en-US" altLang="zh-CN" sz="900" kern="100" dirty="0">
                <a:latin typeface="Courier New" panose="02070309020205020404" pitchFamily="49" charset="0"/>
                <a:cs typeface="Times New Roman" panose="02020603050405020304" pitchFamily="18" charset="0"/>
              </a:rPr>
              <a:t> = </a:t>
            </a:r>
            <a:r>
              <a:rPr lang="en-US" altLang="zh-CN" sz="900" kern="100" dirty="0" err="1">
                <a:latin typeface="Courier New" panose="02070309020205020404" pitchFamily="49" charset="0"/>
                <a:cs typeface="Times New Roman" panose="02020603050405020304" pitchFamily="18" charset="0"/>
              </a:rPr>
              <a:t>LinearDiscriminantAnalysis</a:t>
            </a:r>
            <a:r>
              <a:rPr lang="en-US" altLang="zh-CN" sz="900" kern="100" dirty="0">
                <a:latin typeface="Courier New" panose="02070309020205020404" pitchFamily="49" charset="0"/>
                <a:cs typeface="Times New Roman" panose="02020603050405020304" pitchFamily="18" charset="0"/>
              </a:rPr>
              <a:t>(solver="</a:t>
            </a:r>
            <a:r>
              <a:rPr lang="en-US" altLang="zh-CN" sz="900" kern="100" dirty="0" err="1">
                <a:latin typeface="Courier New" panose="02070309020205020404" pitchFamily="49" charset="0"/>
                <a:cs typeface="Times New Roman" panose="02020603050405020304" pitchFamily="18" charset="0"/>
              </a:rPr>
              <a:t>svd</a:t>
            </a:r>
            <a:r>
              <a:rPr lang="en-US" altLang="zh-CN" sz="900" kern="100" dirty="0">
                <a:latin typeface="Courier New" panose="02070309020205020404" pitchFamily="49" charset="0"/>
                <a:cs typeface="Times New Roman" panose="02020603050405020304" pitchFamily="18" charset="0"/>
              </a:rPr>
              <a:t>", </a:t>
            </a:r>
            <a:r>
              <a:rPr lang="en-US" altLang="zh-CN" sz="900" kern="100" dirty="0" err="1">
                <a:latin typeface="Courier New" panose="02070309020205020404" pitchFamily="49" charset="0"/>
                <a:cs typeface="Times New Roman" panose="02020603050405020304" pitchFamily="18" charset="0"/>
              </a:rPr>
              <a:t>store_covariance</a:t>
            </a:r>
            <a:r>
              <a:rPr lang="en-US" altLang="zh-CN" sz="900" kern="100" dirty="0">
                <a:latin typeface="Courier New" panose="02070309020205020404" pitchFamily="49" charset="0"/>
                <a:cs typeface="Times New Roman" panose="02020603050405020304" pitchFamily="18" charset="0"/>
              </a:rPr>
              <a:t>=True)</a:t>
            </a:r>
            <a:endParaRPr lang="zh-CN" altLang="zh-CN" sz="1050" kern="100" dirty="0">
              <a:latin typeface="宋体" panose="02010600030101010101" pitchFamily="2" charset="-122"/>
              <a:cs typeface="Times New Roman" panose="02020603050405020304" pitchFamily="18" charset="0"/>
            </a:endParaRPr>
          </a:p>
          <a:p>
            <a:pPr indent="266700" algn="just">
              <a:lnSpc>
                <a:spcPts val="1400"/>
              </a:lnSpc>
              <a:spcAft>
                <a:spcPts val="0"/>
              </a:spcAft>
            </a:pPr>
            <a:r>
              <a:rPr lang="en-US" altLang="zh-CN" sz="900" kern="100" dirty="0" err="1">
                <a:latin typeface="Courier New" panose="02070309020205020404" pitchFamily="49" charset="0"/>
                <a:cs typeface="Times New Roman" panose="02020603050405020304" pitchFamily="18" charset="0"/>
              </a:rPr>
              <a:t>y_pred</a:t>
            </a:r>
            <a:r>
              <a:rPr lang="en-US" altLang="zh-CN" sz="900" kern="100" dirty="0">
                <a:latin typeface="Courier New" panose="02070309020205020404" pitchFamily="49" charset="0"/>
                <a:cs typeface="Times New Roman" panose="02020603050405020304" pitchFamily="18" charset="0"/>
              </a:rPr>
              <a:t> = </a:t>
            </a:r>
            <a:r>
              <a:rPr lang="en-US" altLang="zh-CN" sz="900" kern="100" dirty="0" err="1">
                <a:latin typeface="Courier New" panose="02070309020205020404" pitchFamily="49" charset="0"/>
                <a:cs typeface="Times New Roman" panose="02020603050405020304" pitchFamily="18" charset="0"/>
              </a:rPr>
              <a:t>lda.fit</a:t>
            </a:r>
            <a:r>
              <a:rPr lang="en-US" altLang="zh-CN" sz="900" kern="100" dirty="0">
                <a:latin typeface="Courier New" panose="02070309020205020404" pitchFamily="49" charset="0"/>
                <a:cs typeface="Times New Roman" panose="02020603050405020304" pitchFamily="18" charset="0"/>
              </a:rPr>
              <a:t>(X, y).predict(X)</a:t>
            </a:r>
            <a:endParaRPr lang="zh-CN" altLang="zh-CN" sz="1050" kern="100" dirty="0">
              <a:latin typeface="宋体" panose="02010600030101010101" pitchFamily="2" charset="-122"/>
              <a:cs typeface="Times New Roman" panose="02020603050405020304" pitchFamily="18" charset="0"/>
            </a:endParaRPr>
          </a:p>
          <a:p>
            <a:pPr indent="266700" algn="just">
              <a:lnSpc>
                <a:spcPts val="1400"/>
              </a:lnSpc>
              <a:spcAft>
                <a:spcPts val="0"/>
              </a:spcAft>
            </a:pPr>
            <a:r>
              <a:rPr lang="en-US" altLang="zh-CN" sz="900" kern="100" dirty="0" err="1">
                <a:latin typeface="Courier New" panose="02070309020205020404" pitchFamily="49" charset="0"/>
                <a:cs typeface="Times New Roman" panose="02020603050405020304" pitchFamily="18" charset="0"/>
              </a:rPr>
              <a:t>splot</a:t>
            </a:r>
            <a:r>
              <a:rPr lang="en-US" altLang="zh-CN" sz="900" kern="100" dirty="0">
                <a:latin typeface="Courier New" panose="02070309020205020404" pitchFamily="49" charset="0"/>
                <a:cs typeface="Times New Roman" panose="02020603050405020304" pitchFamily="18" charset="0"/>
              </a:rPr>
              <a:t> = </a:t>
            </a:r>
            <a:r>
              <a:rPr lang="en-US" altLang="zh-CN" sz="900" kern="100" dirty="0" err="1">
                <a:latin typeface="Courier New" panose="02070309020205020404" pitchFamily="49" charset="0"/>
                <a:cs typeface="Times New Roman" panose="02020603050405020304" pitchFamily="18" charset="0"/>
              </a:rPr>
              <a:t>plot_data</a:t>
            </a:r>
            <a:r>
              <a:rPr lang="en-US" altLang="zh-CN" sz="900" kern="100" dirty="0">
                <a:latin typeface="Courier New" panose="02070309020205020404" pitchFamily="49" charset="0"/>
                <a:cs typeface="Times New Roman" panose="02020603050405020304" pitchFamily="18" charset="0"/>
              </a:rPr>
              <a:t>(</a:t>
            </a:r>
            <a:r>
              <a:rPr lang="en-US" altLang="zh-CN" sz="900" kern="100" dirty="0" err="1">
                <a:latin typeface="Courier New" panose="02070309020205020404" pitchFamily="49" charset="0"/>
                <a:cs typeface="Times New Roman" panose="02020603050405020304" pitchFamily="18" charset="0"/>
              </a:rPr>
              <a:t>lda</a:t>
            </a:r>
            <a:r>
              <a:rPr lang="en-US" altLang="zh-CN" sz="900" kern="100" dirty="0">
                <a:latin typeface="Courier New" panose="02070309020205020404" pitchFamily="49" charset="0"/>
                <a:cs typeface="Times New Roman" panose="02020603050405020304" pitchFamily="18" charset="0"/>
              </a:rPr>
              <a:t>, X, y, </a:t>
            </a:r>
            <a:r>
              <a:rPr lang="en-US" altLang="zh-CN" sz="900" kern="100" dirty="0" err="1">
                <a:latin typeface="Courier New" panose="02070309020205020404" pitchFamily="49" charset="0"/>
                <a:cs typeface="Times New Roman" panose="02020603050405020304" pitchFamily="18" charset="0"/>
              </a:rPr>
              <a:t>y_pred</a:t>
            </a:r>
            <a:r>
              <a:rPr lang="en-US" altLang="zh-CN" sz="900" kern="100" dirty="0">
                <a:latin typeface="Courier New" panose="02070309020205020404" pitchFamily="49" charset="0"/>
                <a:cs typeface="Times New Roman" panose="02020603050405020304" pitchFamily="18" charset="0"/>
              </a:rPr>
              <a:t>, </a:t>
            </a:r>
            <a:r>
              <a:rPr lang="en-US" altLang="zh-CN" sz="900" kern="100" dirty="0" err="1">
                <a:latin typeface="Courier New" panose="02070309020205020404" pitchFamily="49" charset="0"/>
                <a:cs typeface="Times New Roman" panose="02020603050405020304" pitchFamily="18" charset="0"/>
              </a:rPr>
              <a:t>fig_index</a:t>
            </a:r>
            <a:r>
              <a:rPr lang="en-US" altLang="zh-CN" sz="900" kern="100" dirty="0">
                <a:latin typeface="Courier New" panose="02070309020205020404" pitchFamily="49" charset="0"/>
                <a:cs typeface="Times New Roman" panose="02020603050405020304" pitchFamily="18" charset="0"/>
              </a:rPr>
              <a:t>=2 * </a:t>
            </a:r>
            <a:r>
              <a:rPr lang="en-US" altLang="zh-CN" sz="900" kern="100" dirty="0" err="1">
                <a:latin typeface="Courier New" panose="02070309020205020404" pitchFamily="49" charset="0"/>
                <a:cs typeface="Times New Roman" panose="02020603050405020304" pitchFamily="18" charset="0"/>
              </a:rPr>
              <a:t>i</a:t>
            </a:r>
            <a:r>
              <a:rPr lang="en-US" altLang="zh-CN" sz="900" kern="100" dirty="0">
                <a:latin typeface="Courier New" panose="02070309020205020404" pitchFamily="49" charset="0"/>
                <a:cs typeface="Times New Roman" panose="02020603050405020304" pitchFamily="18" charset="0"/>
              </a:rPr>
              <a:t> + 1)</a:t>
            </a:r>
            <a:endParaRPr lang="zh-CN" altLang="zh-CN" sz="1050" kern="100" dirty="0">
              <a:latin typeface="宋体" panose="02010600030101010101" pitchFamily="2" charset="-122"/>
              <a:cs typeface="Times New Roman" panose="02020603050405020304" pitchFamily="18" charset="0"/>
            </a:endParaRPr>
          </a:p>
          <a:p>
            <a:pPr indent="266700" algn="just">
              <a:lnSpc>
                <a:spcPts val="1400"/>
              </a:lnSpc>
              <a:spcAft>
                <a:spcPts val="0"/>
              </a:spcAft>
            </a:pPr>
            <a:r>
              <a:rPr lang="en-US" altLang="zh-CN" sz="900" kern="100" dirty="0">
                <a:latin typeface="Courier New" panose="02070309020205020404" pitchFamily="49" charset="0"/>
                <a:cs typeface="Times New Roman" panose="02020603050405020304" pitchFamily="18" charset="0"/>
              </a:rPr>
              <a:t>#QDA</a:t>
            </a:r>
            <a:r>
              <a:rPr lang="zh-CN" altLang="zh-CN" sz="900" kern="100" dirty="0">
                <a:latin typeface="Courier New" panose="02070309020205020404" pitchFamily="49" charset="0"/>
                <a:cs typeface="Courier New" panose="02070309020205020404" pitchFamily="49" charset="0"/>
              </a:rPr>
              <a:t>预测</a:t>
            </a:r>
            <a:endParaRPr lang="zh-CN" altLang="zh-CN" sz="1050" kern="100" dirty="0">
              <a:latin typeface="宋体" panose="02010600030101010101" pitchFamily="2" charset="-122"/>
              <a:cs typeface="Times New Roman" panose="02020603050405020304" pitchFamily="18" charset="0"/>
            </a:endParaRPr>
          </a:p>
          <a:p>
            <a:pPr indent="266700" algn="just">
              <a:lnSpc>
                <a:spcPts val="1400"/>
              </a:lnSpc>
              <a:spcAft>
                <a:spcPts val="0"/>
              </a:spcAft>
            </a:pPr>
            <a:r>
              <a:rPr lang="en-US" altLang="zh-CN" sz="900" kern="100" dirty="0" err="1">
                <a:latin typeface="Courier New" panose="02070309020205020404" pitchFamily="49" charset="0"/>
                <a:cs typeface="Times New Roman" panose="02020603050405020304" pitchFamily="18" charset="0"/>
              </a:rPr>
              <a:t>qda</a:t>
            </a:r>
            <a:r>
              <a:rPr lang="en-US" altLang="zh-CN" sz="900" kern="100" dirty="0">
                <a:latin typeface="Courier New" panose="02070309020205020404" pitchFamily="49" charset="0"/>
                <a:cs typeface="Times New Roman" panose="02020603050405020304" pitchFamily="18" charset="0"/>
              </a:rPr>
              <a:t> = </a:t>
            </a:r>
            <a:r>
              <a:rPr lang="en-US" altLang="zh-CN" sz="900" kern="100" dirty="0" err="1">
                <a:latin typeface="Courier New" panose="02070309020205020404" pitchFamily="49" charset="0"/>
                <a:cs typeface="Times New Roman" panose="02020603050405020304" pitchFamily="18" charset="0"/>
              </a:rPr>
              <a:t>QuadraticDiscriminantAnalysis</a:t>
            </a:r>
            <a:r>
              <a:rPr lang="en-US" altLang="zh-CN" sz="900" kern="100" dirty="0">
                <a:latin typeface="Courier New" panose="02070309020205020404" pitchFamily="49" charset="0"/>
                <a:cs typeface="Times New Roman" panose="02020603050405020304" pitchFamily="18" charset="0"/>
              </a:rPr>
              <a:t>(</a:t>
            </a:r>
            <a:r>
              <a:rPr lang="en-US" altLang="zh-CN" sz="900" kern="100" dirty="0" err="1">
                <a:latin typeface="Courier New" panose="02070309020205020404" pitchFamily="49" charset="0"/>
                <a:cs typeface="Times New Roman" panose="02020603050405020304" pitchFamily="18" charset="0"/>
              </a:rPr>
              <a:t>store_covariances</a:t>
            </a:r>
            <a:r>
              <a:rPr lang="en-US" altLang="zh-CN" sz="900" kern="100" dirty="0">
                <a:latin typeface="Courier New" panose="02070309020205020404" pitchFamily="49" charset="0"/>
                <a:cs typeface="Times New Roman" panose="02020603050405020304" pitchFamily="18" charset="0"/>
              </a:rPr>
              <a:t>=True)</a:t>
            </a:r>
            <a:endParaRPr lang="zh-CN" altLang="zh-CN" sz="1050" kern="100" dirty="0">
              <a:latin typeface="宋体" panose="02010600030101010101" pitchFamily="2" charset="-122"/>
              <a:cs typeface="Times New Roman" panose="02020603050405020304" pitchFamily="18" charset="0"/>
            </a:endParaRPr>
          </a:p>
          <a:p>
            <a:pPr indent="266700" algn="just">
              <a:lnSpc>
                <a:spcPts val="1400"/>
              </a:lnSpc>
              <a:spcAft>
                <a:spcPts val="0"/>
              </a:spcAft>
            </a:pPr>
            <a:r>
              <a:rPr lang="en-US" altLang="zh-CN" sz="900" kern="100" dirty="0" err="1">
                <a:latin typeface="Courier New" panose="02070309020205020404" pitchFamily="49" charset="0"/>
                <a:cs typeface="Times New Roman" panose="02020603050405020304" pitchFamily="18" charset="0"/>
              </a:rPr>
              <a:t>y_pred</a:t>
            </a:r>
            <a:r>
              <a:rPr lang="en-US" altLang="zh-CN" sz="900" kern="100" dirty="0">
                <a:latin typeface="Courier New" panose="02070309020205020404" pitchFamily="49" charset="0"/>
                <a:cs typeface="Times New Roman" panose="02020603050405020304" pitchFamily="18" charset="0"/>
              </a:rPr>
              <a:t> = </a:t>
            </a:r>
            <a:r>
              <a:rPr lang="en-US" altLang="zh-CN" sz="900" kern="100" dirty="0" err="1">
                <a:latin typeface="Courier New" panose="02070309020205020404" pitchFamily="49" charset="0"/>
                <a:cs typeface="Times New Roman" panose="02020603050405020304" pitchFamily="18" charset="0"/>
              </a:rPr>
              <a:t>qda.fit</a:t>
            </a:r>
            <a:r>
              <a:rPr lang="en-US" altLang="zh-CN" sz="900" kern="100" dirty="0">
                <a:latin typeface="Courier New" panose="02070309020205020404" pitchFamily="49" charset="0"/>
                <a:cs typeface="Times New Roman" panose="02020603050405020304" pitchFamily="18" charset="0"/>
              </a:rPr>
              <a:t>(X, y).predict(X)</a:t>
            </a:r>
            <a:endParaRPr lang="zh-CN" altLang="zh-CN" sz="1050" kern="100" dirty="0">
              <a:latin typeface="宋体" panose="02010600030101010101" pitchFamily="2" charset="-122"/>
              <a:cs typeface="Times New Roman" panose="02020603050405020304" pitchFamily="18" charset="0"/>
            </a:endParaRPr>
          </a:p>
          <a:p>
            <a:pPr indent="266700" algn="just">
              <a:lnSpc>
                <a:spcPts val="1400"/>
              </a:lnSpc>
              <a:spcAft>
                <a:spcPts val="0"/>
              </a:spcAft>
            </a:pPr>
            <a:r>
              <a:rPr lang="en-US" altLang="zh-CN" sz="900" kern="100" dirty="0" err="1">
                <a:latin typeface="Courier New" panose="02070309020205020404" pitchFamily="49" charset="0"/>
                <a:cs typeface="Times New Roman" panose="02020603050405020304" pitchFamily="18" charset="0"/>
              </a:rPr>
              <a:t>splot</a:t>
            </a:r>
            <a:r>
              <a:rPr lang="en-US" altLang="zh-CN" sz="900" kern="100" dirty="0">
                <a:latin typeface="Courier New" panose="02070309020205020404" pitchFamily="49" charset="0"/>
                <a:cs typeface="Times New Roman" panose="02020603050405020304" pitchFamily="18" charset="0"/>
              </a:rPr>
              <a:t> = </a:t>
            </a:r>
            <a:r>
              <a:rPr lang="en-US" altLang="zh-CN" sz="900" kern="100" dirty="0" err="1">
                <a:latin typeface="Courier New" panose="02070309020205020404" pitchFamily="49" charset="0"/>
                <a:cs typeface="Times New Roman" panose="02020603050405020304" pitchFamily="18" charset="0"/>
              </a:rPr>
              <a:t>plot_data</a:t>
            </a:r>
            <a:r>
              <a:rPr lang="en-US" altLang="zh-CN" sz="900" kern="100" dirty="0">
                <a:latin typeface="Courier New" panose="02070309020205020404" pitchFamily="49" charset="0"/>
                <a:cs typeface="Times New Roman" panose="02020603050405020304" pitchFamily="18" charset="0"/>
              </a:rPr>
              <a:t>(</a:t>
            </a:r>
            <a:r>
              <a:rPr lang="en-US" altLang="zh-CN" sz="900" kern="100" dirty="0" err="1">
                <a:latin typeface="Courier New" panose="02070309020205020404" pitchFamily="49" charset="0"/>
                <a:cs typeface="Times New Roman" panose="02020603050405020304" pitchFamily="18" charset="0"/>
              </a:rPr>
              <a:t>qda</a:t>
            </a:r>
            <a:r>
              <a:rPr lang="en-US" altLang="zh-CN" sz="900" kern="100" dirty="0">
                <a:latin typeface="Courier New" panose="02070309020205020404" pitchFamily="49" charset="0"/>
                <a:cs typeface="Times New Roman" panose="02020603050405020304" pitchFamily="18" charset="0"/>
              </a:rPr>
              <a:t>, X, y, </a:t>
            </a:r>
            <a:r>
              <a:rPr lang="en-US" altLang="zh-CN" sz="900" kern="100" dirty="0" err="1">
                <a:latin typeface="Courier New" panose="02070309020205020404" pitchFamily="49" charset="0"/>
                <a:cs typeface="Times New Roman" panose="02020603050405020304" pitchFamily="18" charset="0"/>
              </a:rPr>
              <a:t>y_pred</a:t>
            </a:r>
            <a:r>
              <a:rPr lang="en-US" altLang="zh-CN" sz="900" kern="100" dirty="0">
                <a:latin typeface="Courier New" panose="02070309020205020404" pitchFamily="49" charset="0"/>
                <a:cs typeface="Times New Roman" panose="02020603050405020304" pitchFamily="18" charset="0"/>
              </a:rPr>
              <a:t>, </a:t>
            </a:r>
            <a:r>
              <a:rPr lang="en-US" altLang="zh-CN" sz="900" kern="100" dirty="0" err="1">
                <a:latin typeface="Courier New" panose="02070309020205020404" pitchFamily="49" charset="0"/>
                <a:cs typeface="Times New Roman" panose="02020603050405020304" pitchFamily="18" charset="0"/>
              </a:rPr>
              <a:t>fig_index</a:t>
            </a:r>
            <a:r>
              <a:rPr lang="en-US" altLang="zh-CN" sz="900" kern="100" dirty="0">
                <a:latin typeface="Courier New" panose="02070309020205020404" pitchFamily="49" charset="0"/>
                <a:cs typeface="Times New Roman" panose="02020603050405020304" pitchFamily="18" charset="0"/>
              </a:rPr>
              <a:t>=2 * </a:t>
            </a:r>
            <a:r>
              <a:rPr lang="en-US" altLang="zh-CN" sz="900" kern="100" dirty="0" err="1">
                <a:latin typeface="Courier New" panose="02070309020205020404" pitchFamily="49" charset="0"/>
                <a:cs typeface="Times New Roman" panose="02020603050405020304" pitchFamily="18" charset="0"/>
              </a:rPr>
              <a:t>i</a:t>
            </a:r>
            <a:r>
              <a:rPr lang="en-US" altLang="zh-CN" sz="900" kern="100" dirty="0">
                <a:latin typeface="Courier New" panose="02070309020205020404" pitchFamily="49" charset="0"/>
                <a:cs typeface="Times New Roman" panose="02020603050405020304" pitchFamily="18" charset="0"/>
              </a:rPr>
              <a:t> + 2)</a:t>
            </a:r>
            <a:endParaRPr lang="zh-CN" altLang="zh-CN" sz="1050" kern="100" dirty="0">
              <a:latin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2406637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64934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a:t>判别分析示例</a:t>
            </a:r>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二</a:t>
            </a:r>
            <a:r>
              <a:rPr lang="zh-CN" altLang="en-US" sz="1800" dirty="0">
                <a:solidFill>
                  <a:srgbClr val="000000"/>
                </a:solidFill>
              </a:rPr>
              <a:t>次判别决策面运行效果</a:t>
            </a:r>
            <a:endParaRPr lang="en-US" altLang="zh-CN" sz="1800" dirty="0">
              <a:solidFill>
                <a:srgbClr val="000000"/>
              </a:solidFill>
            </a:endParaRPr>
          </a:p>
        </p:txBody>
      </p:sp>
      <p:pic>
        <p:nvPicPr>
          <p:cNvPr id="10" name="Picture 416"/>
          <p:cNvPicPr/>
          <p:nvPr/>
        </p:nvPicPr>
        <p:blipFill>
          <a:blip r:embed="rId2"/>
          <a:stretch>
            <a:fillRect/>
          </a:stretch>
        </p:blipFill>
        <p:spPr>
          <a:xfrm>
            <a:off x="2932747" y="1751223"/>
            <a:ext cx="3278505" cy="2508250"/>
          </a:xfrm>
          <a:prstGeom prst="rect">
            <a:avLst/>
          </a:prstGeom>
        </p:spPr>
      </p:pic>
    </p:spTree>
    <p:extLst>
      <p:ext uri="{BB962C8B-B14F-4D97-AF65-F5344CB8AC3E}">
        <p14:creationId xmlns:p14="http://schemas.microsoft.com/office/powerpoint/2010/main" val="191738812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64934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a:t>线性判别分析</a:t>
            </a:r>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应用</a:t>
            </a:r>
            <a:r>
              <a:rPr lang="en-US" altLang="zh-CN" sz="1800" dirty="0">
                <a:solidFill>
                  <a:srgbClr val="000000"/>
                </a:solidFill>
              </a:rPr>
              <a:t>LDA</a:t>
            </a:r>
            <a:r>
              <a:rPr lang="zh-CN" altLang="en-US" sz="1800" dirty="0">
                <a:solidFill>
                  <a:srgbClr val="000000"/>
                </a:solidFill>
              </a:rPr>
              <a:t>技术对鸢尾花</a:t>
            </a:r>
            <a:r>
              <a:rPr lang="en-US" altLang="zh-CN" sz="1800" dirty="0">
                <a:solidFill>
                  <a:srgbClr val="000000"/>
                </a:solidFill>
              </a:rPr>
              <a:t>(Iris)</a:t>
            </a:r>
            <a:r>
              <a:rPr lang="zh-CN" altLang="en-US" sz="1800" dirty="0">
                <a:solidFill>
                  <a:srgbClr val="000000"/>
                </a:solidFill>
              </a:rPr>
              <a:t>的样本数据进行分析，鸢尾花数据集是</a:t>
            </a:r>
            <a:r>
              <a:rPr lang="en-US" altLang="zh-CN" sz="1800" dirty="0">
                <a:solidFill>
                  <a:srgbClr val="000000"/>
                </a:solidFill>
              </a:rPr>
              <a:t>20</a:t>
            </a:r>
            <a:r>
              <a:rPr lang="zh-CN" altLang="en-US" sz="1800" dirty="0">
                <a:solidFill>
                  <a:srgbClr val="000000"/>
                </a:solidFill>
              </a:rPr>
              <a:t>世纪</a:t>
            </a:r>
            <a:r>
              <a:rPr lang="en-US" altLang="zh-CN" sz="1800" dirty="0">
                <a:solidFill>
                  <a:srgbClr val="000000"/>
                </a:solidFill>
              </a:rPr>
              <a:t>30</a:t>
            </a:r>
            <a:r>
              <a:rPr lang="zh-CN" altLang="en-US" sz="1800" dirty="0">
                <a:solidFill>
                  <a:srgbClr val="000000"/>
                </a:solidFill>
              </a:rPr>
              <a:t>年代的经典数据集，它由</a:t>
            </a:r>
            <a:r>
              <a:rPr lang="en-US" altLang="zh-CN" sz="1800" dirty="0">
                <a:solidFill>
                  <a:srgbClr val="000000"/>
                </a:solidFill>
              </a:rPr>
              <a:t>Fisher</a:t>
            </a:r>
            <a:r>
              <a:rPr lang="zh-CN" altLang="en-US" sz="1800" dirty="0">
                <a:solidFill>
                  <a:srgbClr val="000000"/>
                </a:solidFill>
              </a:rPr>
              <a:t>收集整理，数据集包含</a:t>
            </a:r>
            <a:r>
              <a:rPr lang="en-US" altLang="zh-CN" sz="1800" dirty="0">
                <a:solidFill>
                  <a:srgbClr val="000000"/>
                </a:solidFill>
              </a:rPr>
              <a:t>150</a:t>
            </a:r>
            <a:r>
              <a:rPr lang="zh-CN" altLang="en-US" sz="1800" dirty="0">
                <a:solidFill>
                  <a:srgbClr val="000000"/>
                </a:solidFill>
              </a:rPr>
              <a:t>个数据集，分为</a:t>
            </a:r>
            <a:r>
              <a:rPr lang="en-US" altLang="zh-CN" sz="1800" dirty="0">
                <a:solidFill>
                  <a:srgbClr val="000000"/>
                </a:solidFill>
              </a:rPr>
              <a:t>3</a:t>
            </a:r>
            <a:r>
              <a:rPr lang="zh-CN" altLang="en-US" sz="1800" dirty="0">
                <a:solidFill>
                  <a:srgbClr val="000000"/>
                </a:solidFill>
              </a:rPr>
              <a:t>类，每类</a:t>
            </a:r>
            <a:r>
              <a:rPr lang="en-US" altLang="zh-CN" sz="1800" dirty="0">
                <a:solidFill>
                  <a:srgbClr val="000000"/>
                </a:solidFill>
              </a:rPr>
              <a:t>50</a:t>
            </a:r>
            <a:r>
              <a:rPr lang="zh-CN" altLang="en-US" sz="1800" dirty="0">
                <a:solidFill>
                  <a:srgbClr val="000000"/>
                </a:solidFill>
              </a:rPr>
              <a:t>个数据，每个数据包含</a:t>
            </a:r>
            <a:r>
              <a:rPr lang="en-US" altLang="zh-CN" sz="1800" dirty="0">
                <a:solidFill>
                  <a:srgbClr val="000000"/>
                </a:solidFill>
              </a:rPr>
              <a:t>4</a:t>
            </a:r>
            <a:r>
              <a:rPr lang="zh-CN" altLang="en-US" sz="1800" dirty="0">
                <a:solidFill>
                  <a:srgbClr val="000000"/>
                </a:solidFill>
              </a:rPr>
              <a:t>个属性</a:t>
            </a:r>
            <a:r>
              <a:rPr lang="zh-CN" altLang="en-US" sz="1800" dirty="0" smtClean="0">
                <a:solidFill>
                  <a:srgbClr val="000000"/>
                </a:solidFill>
              </a:rPr>
              <a:t>。通过</a:t>
            </a:r>
            <a:r>
              <a:rPr lang="zh-CN" altLang="en-US" sz="1800" dirty="0">
                <a:solidFill>
                  <a:srgbClr val="000000"/>
                </a:solidFill>
              </a:rPr>
              <a:t>花萼长度、花萼宽度、花瓣长度和花瓣宽度</a:t>
            </a:r>
            <a:r>
              <a:rPr lang="en-US" altLang="zh-CN" sz="1800" dirty="0">
                <a:solidFill>
                  <a:srgbClr val="000000"/>
                </a:solidFill>
              </a:rPr>
              <a:t>4</a:t>
            </a:r>
            <a:r>
              <a:rPr lang="zh-CN" altLang="en-US" sz="1800" dirty="0">
                <a:solidFill>
                  <a:srgbClr val="000000"/>
                </a:solidFill>
              </a:rPr>
              <a:t>个属性预测鸢尾花卉属于山鸢尾（</a:t>
            </a:r>
            <a:r>
              <a:rPr lang="en-US" altLang="zh-CN" sz="1800" dirty="0">
                <a:solidFill>
                  <a:srgbClr val="000000"/>
                </a:solidFill>
              </a:rPr>
              <a:t>Iris </a:t>
            </a:r>
            <a:r>
              <a:rPr lang="en-US" altLang="zh-CN" sz="1800" dirty="0" err="1">
                <a:solidFill>
                  <a:srgbClr val="000000"/>
                </a:solidFill>
              </a:rPr>
              <a:t>Setosa</a:t>
            </a:r>
            <a:r>
              <a:rPr lang="zh-CN" altLang="en-US" sz="1800" dirty="0">
                <a:solidFill>
                  <a:srgbClr val="000000"/>
                </a:solidFill>
              </a:rPr>
              <a:t>）、杂色鸢尾（</a:t>
            </a:r>
            <a:r>
              <a:rPr lang="en-US" altLang="zh-CN" sz="1800" dirty="0">
                <a:solidFill>
                  <a:srgbClr val="000000"/>
                </a:solidFill>
              </a:rPr>
              <a:t>Iris </a:t>
            </a:r>
            <a:r>
              <a:rPr lang="en-US" altLang="zh-CN" sz="1800" dirty="0" err="1">
                <a:solidFill>
                  <a:srgbClr val="000000"/>
                </a:solidFill>
              </a:rPr>
              <a:t>Versicolour</a:t>
            </a:r>
            <a:r>
              <a:rPr lang="zh-CN" altLang="en-US" sz="1800" dirty="0">
                <a:solidFill>
                  <a:srgbClr val="000000"/>
                </a:solidFill>
              </a:rPr>
              <a:t>）、维吉尼亚鸢尾（</a:t>
            </a:r>
            <a:r>
              <a:rPr lang="en-US" altLang="zh-CN" sz="1800" dirty="0">
                <a:solidFill>
                  <a:srgbClr val="000000"/>
                </a:solidFill>
              </a:rPr>
              <a:t>Iris </a:t>
            </a:r>
            <a:r>
              <a:rPr lang="en-US" altLang="zh-CN" sz="1800" dirty="0" err="1">
                <a:solidFill>
                  <a:srgbClr val="000000"/>
                </a:solidFill>
              </a:rPr>
              <a:t>Virginica</a:t>
            </a:r>
            <a:r>
              <a:rPr lang="zh-CN" altLang="en-US" sz="1800" dirty="0" smtClean="0">
                <a:solidFill>
                  <a:srgbClr val="000000"/>
                </a:solidFill>
              </a:rPr>
              <a:t>）哪</a:t>
            </a:r>
            <a:r>
              <a:rPr lang="zh-CN" altLang="en-US" sz="1800" dirty="0">
                <a:solidFill>
                  <a:srgbClr val="000000"/>
                </a:solidFill>
              </a:rPr>
              <a:t>种</a:t>
            </a:r>
            <a:r>
              <a:rPr lang="zh-CN" altLang="en-US" sz="1800" dirty="0" smtClean="0">
                <a:solidFill>
                  <a:srgbClr val="000000"/>
                </a:solidFill>
              </a:rPr>
              <a:t>类别</a:t>
            </a:r>
            <a:endParaRPr lang="en-US" altLang="zh-CN" sz="1800" dirty="0" smtClean="0">
              <a:solidFill>
                <a:srgbClr val="000000"/>
              </a:solidFill>
            </a:endParaRPr>
          </a:p>
        </p:txBody>
      </p:sp>
      <p:graphicFrame>
        <p:nvGraphicFramePr>
          <p:cNvPr id="2" name="表格 1"/>
          <p:cNvGraphicFramePr>
            <a:graphicFrameLocks noGrp="1"/>
          </p:cNvGraphicFramePr>
          <p:nvPr>
            <p:extLst/>
          </p:nvPr>
        </p:nvGraphicFramePr>
        <p:xfrm>
          <a:off x="596900" y="3087621"/>
          <a:ext cx="8229600" cy="1079500"/>
        </p:xfrm>
        <a:graphic>
          <a:graphicData uri="http://schemas.openxmlformats.org/drawingml/2006/table">
            <a:tbl>
              <a:tblPr firstRow="1" firstCol="1" bandRow="1">
                <a:tableStyleId>{5C22544A-7EE6-4342-B048-85BDC9FD1C3A}</a:tableStyleId>
              </a:tblPr>
              <a:tblGrid>
                <a:gridCol w="1371600">
                  <a:extLst>
                    <a:ext uri="{9D8B030D-6E8A-4147-A177-3AD203B41FA5}">
                      <a16:colId xmlns="" xmlns:a16="http://schemas.microsoft.com/office/drawing/2014/main" val="4015132850"/>
                    </a:ext>
                  </a:extLst>
                </a:gridCol>
                <a:gridCol w="1371600">
                  <a:extLst>
                    <a:ext uri="{9D8B030D-6E8A-4147-A177-3AD203B41FA5}">
                      <a16:colId xmlns="" xmlns:a16="http://schemas.microsoft.com/office/drawing/2014/main" val="4208637363"/>
                    </a:ext>
                  </a:extLst>
                </a:gridCol>
                <a:gridCol w="1371600">
                  <a:extLst>
                    <a:ext uri="{9D8B030D-6E8A-4147-A177-3AD203B41FA5}">
                      <a16:colId xmlns="" xmlns:a16="http://schemas.microsoft.com/office/drawing/2014/main" val="1363743157"/>
                    </a:ext>
                  </a:extLst>
                </a:gridCol>
                <a:gridCol w="1371600">
                  <a:extLst>
                    <a:ext uri="{9D8B030D-6E8A-4147-A177-3AD203B41FA5}">
                      <a16:colId xmlns="" xmlns:a16="http://schemas.microsoft.com/office/drawing/2014/main" val="4278960444"/>
                    </a:ext>
                  </a:extLst>
                </a:gridCol>
                <a:gridCol w="1371600">
                  <a:extLst>
                    <a:ext uri="{9D8B030D-6E8A-4147-A177-3AD203B41FA5}">
                      <a16:colId xmlns="" xmlns:a16="http://schemas.microsoft.com/office/drawing/2014/main" val="1461813884"/>
                    </a:ext>
                  </a:extLst>
                </a:gridCol>
                <a:gridCol w="1371600">
                  <a:extLst>
                    <a:ext uri="{9D8B030D-6E8A-4147-A177-3AD203B41FA5}">
                      <a16:colId xmlns="" xmlns:a16="http://schemas.microsoft.com/office/drawing/2014/main" val="2726012060"/>
                    </a:ext>
                  </a:extLst>
                </a:gridCol>
              </a:tblGrid>
              <a:tr h="215900">
                <a:tc>
                  <a:txBody>
                    <a:bodyPr/>
                    <a:lstStyle/>
                    <a:p>
                      <a:pPr algn="l">
                        <a:spcAft>
                          <a:spcPts val="0"/>
                        </a:spcAft>
                      </a:pPr>
                      <a:r>
                        <a:rPr lang="zh-CN" sz="900" kern="100" dirty="0">
                          <a:effectLst/>
                        </a:rPr>
                        <a:t>序号</a:t>
                      </a:r>
                      <a:endParaRPr lang="zh-CN" sz="105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900" kern="100">
                          <a:effectLst/>
                        </a:rPr>
                        <a:t>萼片长</a:t>
                      </a:r>
                      <a:r>
                        <a:rPr lang="en-US" sz="900" kern="100">
                          <a:effectLst/>
                        </a:rPr>
                        <a:t>(cm)</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900" kern="100" dirty="0">
                          <a:effectLst/>
                        </a:rPr>
                        <a:t>萼片宽</a:t>
                      </a:r>
                      <a:r>
                        <a:rPr lang="en-US" sz="900" kern="100" dirty="0">
                          <a:effectLst/>
                        </a:rPr>
                        <a:t>(cm)</a:t>
                      </a:r>
                      <a:endParaRPr lang="zh-CN" sz="105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900" kern="100">
                          <a:effectLst/>
                        </a:rPr>
                        <a:t>花瓣长</a:t>
                      </a:r>
                      <a:r>
                        <a:rPr lang="en-US" sz="900" kern="100">
                          <a:effectLst/>
                        </a:rPr>
                        <a:t>(cm)</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900" kern="100">
                          <a:effectLst/>
                        </a:rPr>
                        <a:t>花瓣宽</a:t>
                      </a:r>
                      <a:r>
                        <a:rPr lang="en-US" sz="900" kern="100">
                          <a:effectLst/>
                        </a:rPr>
                        <a:t>(cm)</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zh-CN" sz="900" kern="100">
                          <a:effectLst/>
                        </a:rPr>
                        <a:t>类别</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 xmlns:a16="http://schemas.microsoft.com/office/drawing/2014/main" val="128651506"/>
                  </a:ext>
                </a:extLst>
              </a:tr>
              <a:tr h="215900">
                <a:tc>
                  <a:txBody>
                    <a:bodyPr/>
                    <a:lstStyle/>
                    <a:p>
                      <a:pPr algn="l">
                        <a:spcAft>
                          <a:spcPts val="0"/>
                        </a:spcAft>
                      </a:pPr>
                      <a:r>
                        <a:rPr lang="en-US" sz="900" kern="100">
                          <a:effectLst/>
                        </a:rPr>
                        <a:t>145</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900" kern="100">
                          <a:effectLst/>
                        </a:rPr>
                        <a:t>6.7</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900" kern="100">
                          <a:effectLst/>
                        </a:rPr>
                        <a:t>3.0</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900" kern="100">
                          <a:effectLst/>
                        </a:rPr>
                        <a:t>5.2</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900" kern="100">
                          <a:effectLst/>
                        </a:rPr>
                        <a:t>2.3</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900" kern="100">
                          <a:effectLst/>
                        </a:rPr>
                        <a:t>2</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 xmlns:a16="http://schemas.microsoft.com/office/drawing/2014/main" val="2079012137"/>
                  </a:ext>
                </a:extLst>
              </a:tr>
              <a:tr h="215900">
                <a:tc>
                  <a:txBody>
                    <a:bodyPr/>
                    <a:lstStyle/>
                    <a:p>
                      <a:pPr algn="l">
                        <a:spcAft>
                          <a:spcPts val="0"/>
                        </a:spcAft>
                      </a:pPr>
                      <a:r>
                        <a:rPr lang="en-US" sz="900" kern="100">
                          <a:effectLst/>
                        </a:rPr>
                        <a:t>146</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900" kern="100">
                          <a:effectLst/>
                        </a:rPr>
                        <a:t>6.3</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900" kern="100">
                          <a:effectLst/>
                        </a:rPr>
                        <a:t>2.5</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900" kern="100">
                          <a:effectLst/>
                        </a:rPr>
                        <a:t>5.0</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900" kern="100">
                          <a:effectLst/>
                        </a:rPr>
                        <a:t>1.9</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900" kern="100">
                          <a:effectLst/>
                        </a:rPr>
                        <a:t>2</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 xmlns:a16="http://schemas.microsoft.com/office/drawing/2014/main" val="3513922639"/>
                  </a:ext>
                </a:extLst>
              </a:tr>
              <a:tr h="215900">
                <a:tc>
                  <a:txBody>
                    <a:bodyPr/>
                    <a:lstStyle/>
                    <a:p>
                      <a:pPr algn="l">
                        <a:spcAft>
                          <a:spcPts val="0"/>
                        </a:spcAft>
                      </a:pPr>
                      <a:r>
                        <a:rPr lang="en-US" sz="900" kern="100">
                          <a:effectLst/>
                        </a:rPr>
                        <a:t>147</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900" kern="100">
                          <a:effectLst/>
                        </a:rPr>
                        <a:t>6.5</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900" kern="100">
                          <a:effectLst/>
                        </a:rPr>
                        <a:t>3.0</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900" kern="100">
                          <a:effectLst/>
                        </a:rPr>
                        <a:t>5.2</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900" kern="100">
                          <a:effectLst/>
                        </a:rPr>
                        <a:t>2.0</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900" kern="100">
                          <a:effectLst/>
                        </a:rPr>
                        <a:t>2</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 xmlns:a16="http://schemas.microsoft.com/office/drawing/2014/main" val="886735858"/>
                  </a:ext>
                </a:extLst>
              </a:tr>
              <a:tr h="215900">
                <a:tc>
                  <a:txBody>
                    <a:bodyPr/>
                    <a:lstStyle/>
                    <a:p>
                      <a:pPr algn="l">
                        <a:spcAft>
                          <a:spcPts val="0"/>
                        </a:spcAft>
                      </a:pPr>
                      <a:r>
                        <a:rPr lang="en-US" sz="900" kern="100">
                          <a:effectLst/>
                        </a:rPr>
                        <a:t>148</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900" kern="100">
                          <a:effectLst/>
                        </a:rPr>
                        <a:t>6.2</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900" kern="100">
                          <a:effectLst/>
                        </a:rPr>
                        <a:t>3.4</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900" kern="100">
                          <a:effectLst/>
                        </a:rPr>
                        <a:t>5.4</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900" kern="100">
                          <a:effectLst/>
                        </a:rPr>
                        <a:t>2.3</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tc>
                  <a:txBody>
                    <a:bodyPr/>
                    <a:lstStyle/>
                    <a:p>
                      <a:pPr algn="l">
                        <a:spcAft>
                          <a:spcPts val="0"/>
                        </a:spcAft>
                      </a:pPr>
                      <a:r>
                        <a:rPr lang="en-US" sz="900" kern="100" dirty="0">
                          <a:effectLst/>
                        </a:rPr>
                        <a:t>2</a:t>
                      </a:r>
                      <a:endParaRPr lang="zh-CN" sz="105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tc>
                <a:extLst>
                  <a:ext uri="{0D108BD9-81ED-4DB2-BD59-A6C34878D82A}">
                    <a16:rowId xmlns="" xmlns:a16="http://schemas.microsoft.com/office/drawing/2014/main" val="3533510901"/>
                  </a:ext>
                </a:extLst>
              </a:tr>
            </a:tbl>
          </a:graphicData>
        </a:graphic>
      </p:graphicFrame>
    </p:spTree>
    <p:extLst>
      <p:ext uri="{BB962C8B-B14F-4D97-AF65-F5344CB8AC3E}">
        <p14:creationId xmlns:p14="http://schemas.microsoft.com/office/powerpoint/2010/main" val="40257637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64934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a:t>线性判别分析</a:t>
            </a:r>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数据集中有</a:t>
            </a:r>
            <a:r>
              <a:rPr lang="en-US" altLang="zh-CN" sz="1800" dirty="0">
                <a:solidFill>
                  <a:srgbClr val="000000"/>
                </a:solidFill>
              </a:rPr>
              <a:t>4</a:t>
            </a:r>
            <a:r>
              <a:rPr lang="zh-CN" altLang="en-US" sz="1800" dirty="0">
                <a:solidFill>
                  <a:srgbClr val="000000"/>
                </a:solidFill>
              </a:rPr>
              <a:t>个特征，萼片长、萼片宽、花瓣长和花瓣宽，总共</a:t>
            </a:r>
            <a:r>
              <a:rPr lang="en-US" altLang="zh-CN" sz="1800" dirty="0">
                <a:solidFill>
                  <a:srgbClr val="000000"/>
                </a:solidFill>
              </a:rPr>
              <a:t>150</a:t>
            </a:r>
            <a:r>
              <a:rPr lang="zh-CN" altLang="en-US" sz="1800" dirty="0">
                <a:solidFill>
                  <a:srgbClr val="000000"/>
                </a:solidFill>
              </a:rPr>
              <a:t>行，每一行是一个样本，这就构成了一个</a:t>
            </a:r>
            <a:r>
              <a:rPr lang="en-US" altLang="zh-CN" sz="1800" dirty="0">
                <a:solidFill>
                  <a:srgbClr val="000000"/>
                </a:solidFill>
              </a:rPr>
              <a:t>4x150</a:t>
            </a:r>
            <a:r>
              <a:rPr lang="zh-CN" altLang="en-US" sz="1800" dirty="0">
                <a:solidFill>
                  <a:srgbClr val="000000"/>
                </a:solidFill>
              </a:rPr>
              <a:t>的输入矩阵，输出是</a:t>
            </a:r>
            <a:r>
              <a:rPr lang="en-US" altLang="zh-CN" sz="1800" dirty="0">
                <a:solidFill>
                  <a:srgbClr val="000000"/>
                </a:solidFill>
              </a:rPr>
              <a:t>1</a:t>
            </a:r>
            <a:r>
              <a:rPr lang="zh-CN" altLang="en-US" sz="1800" dirty="0">
                <a:solidFill>
                  <a:srgbClr val="000000"/>
                </a:solidFill>
              </a:rPr>
              <a:t>列，即花的类别，构成了</a:t>
            </a:r>
            <a:r>
              <a:rPr lang="en-US" altLang="zh-CN" sz="1800" dirty="0">
                <a:solidFill>
                  <a:srgbClr val="000000"/>
                </a:solidFill>
              </a:rPr>
              <a:t>1x150</a:t>
            </a:r>
            <a:r>
              <a:rPr lang="zh-CN" altLang="en-US" sz="1800" dirty="0">
                <a:solidFill>
                  <a:srgbClr val="000000"/>
                </a:solidFill>
              </a:rPr>
              <a:t>的矩阵。分析的目标就是通过</a:t>
            </a:r>
            <a:r>
              <a:rPr lang="en-US" altLang="zh-CN" sz="1800" dirty="0">
                <a:solidFill>
                  <a:srgbClr val="000000"/>
                </a:solidFill>
              </a:rPr>
              <a:t>LDA</a:t>
            </a:r>
            <a:r>
              <a:rPr lang="zh-CN" altLang="en-US" sz="1800" dirty="0">
                <a:solidFill>
                  <a:srgbClr val="000000"/>
                </a:solidFill>
              </a:rPr>
              <a:t>算法将输入矩阵映射到低维空间中进行</a:t>
            </a:r>
            <a:r>
              <a:rPr lang="zh-CN" altLang="en-US" sz="1800" dirty="0" smtClean="0">
                <a:solidFill>
                  <a:srgbClr val="000000"/>
                </a:solidFill>
              </a:rPr>
              <a:t>分类</a:t>
            </a:r>
            <a:endParaRPr lang="en-US" altLang="zh-CN" sz="1800" dirty="0" smtClean="0">
              <a:solidFill>
                <a:srgbClr val="000000"/>
              </a:solidFill>
            </a:endParaRPr>
          </a:p>
        </p:txBody>
      </p:sp>
      <p:pic>
        <p:nvPicPr>
          <p:cNvPr id="10" name="Picture 2098"/>
          <p:cNvPicPr/>
          <p:nvPr/>
        </p:nvPicPr>
        <p:blipFill>
          <a:blip r:embed="rId2"/>
          <a:stretch>
            <a:fillRect/>
          </a:stretch>
        </p:blipFill>
        <p:spPr>
          <a:xfrm>
            <a:off x="1408113" y="2351958"/>
            <a:ext cx="2469515" cy="1824990"/>
          </a:xfrm>
          <a:prstGeom prst="rect">
            <a:avLst/>
          </a:prstGeom>
        </p:spPr>
      </p:pic>
      <p:pic>
        <p:nvPicPr>
          <p:cNvPr id="13" name="Picture 112"/>
          <p:cNvPicPr/>
          <p:nvPr/>
        </p:nvPicPr>
        <p:blipFill>
          <a:blip r:embed="rId3"/>
          <a:stretch>
            <a:fillRect/>
          </a:stretch>
        </p:blipFill>
        <p:spPr>
          <a:xfrm>
            <a:off x="4946415" y="2351958"/>
            <a:ext cx="2272665" cy="1845310"/>
          </a:xfrm>
          <a:prstGeom prst="rect">
            <a:avLst/>
          </a:prstGeom>
        </p:spPr>
      </p:pic>
    </p:spTree>
    <p:extLst>
      <p:ext uri="{BB962C8B-B14F-4D97-AF65-F5344CB8AC3E}">
        <p14:creationId xmlns:p14="http://schemas.microsoft.com/office/powerpoint/2010/main" val="97140348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ltLang="zh-CN" dirty="0" smtClean="0"/>
              <a:t>PCA</a:t>
            </a:r>
            <a:r>
              <a:rPr lang="zh-CN" altLang="en-US" dirty="0" smtClean="0"/>
              <a:t>及</a:t>
            </a:r>
            <a:r>
              <a:rPr lang="en-US" altLang="zh-CN" dirty="0" smtClean="0"/>
              <a:t>SVD</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7392393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64934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主成分分析</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028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主成分分析是</a:t>
            </a:r>
            <a:r>
              <a:rPr lang="zh-CN" altLang="en-US" sz="1800" dirty="0">
                <a:solidFill>
                  <a:srgbClr val="000000"/>
                </a:solidFill>
              </a:rPr>
              <a:t>最常用的线性降维</a:t>
            </a:r>
            <a:r>
              <a:rPr lang="zh-CN" altLang="en-US" sz="1800" dirty="0" smtClean="0">
                <a:solidFill>
                  <a:srgbClr val="000000"/>
                </a:solidFill>
              </a:rPr>
              <a:t>方法，它</a:t>
            </a:r>
            <a:r>
              <a:rPr lang="zh-CN" altLang="en-US" sz="1800" dirty="0">
                <a:solidFill>
                  <a:srgbClr val="000000"/>
                </a:solidFill>
              </a:rPr>
              <a:t>的目标是通过某种线性</a:t>
            </a:r>
            <a:r>
              <a:rPr lang="zh-CN" altLang="en-US" sz="1800" dirty="0" smtClean="0">
                <a:solidFill>
                  <a:srgbClr val="000000"/>
                </a:solidFill>
              </a:rPr>
              <a:t>投影，将</a:t>
            </a:r>
            <a:r>
              <a:rPr lang="zh-CN" altLang="en-US" sz="1800" dirty="0">
                <a:solidFill>
                  <a:srgbClr val="000000"/>
                </a:solidFill>
              </a:rPr>
              <a:t>高维的数据映射到低维的空间</a:t>
            </a:r>
            <a:r>
              <a:rPr lang="zh-CN" altLang="en-US" sz="1800" dirty="0" smtClean="0">
                <a:solidFill>
                  <a:srgbClr val="000000"/>
                </a:solidFill>
              </a:rPr>
              <a:t>中，并</a:t>
            </a:r>
            <a:r>
              <a:rPr lang="zh-CN" altLang="en-US" sz="1800" dirty="0">
                <a:solidFill>
                  <a:srgbClr val="000000"/>
                </a:solidFill>
              </a:rPr>
              <a:t>期望在所投影的维度上数据的方差</a:t>
            </a:r>
            <a:r>
              <a:rPr lang="zh-CN" altLang="en-US" sz="1800" dirty="0" smtClean="0">
                <a:solidFill>
                  <a:srgbClr val="000000"/>
                </a:solidFill>
              </a:rPr>
              <a:t>最大，以此</a:t>
            </a:r>
            <a:r>
              <a:rPr lang="zh-CN" altLang="en-US" sz="1800" dirty="0">
                <a:solidFill>
                  <a:srgbClr val="000000"/>
                </a:solidFill>
              </a:rPr>
              <a:t>使用较少的维</a:t>
            </a:r>
            <a:r>
              <a:rPr lang="zh-CN" altLang="en-US" sz="1800" dirty="0" smtClean="0">
                <a:solidFill>
                  <a:srgbClr val="000000"/>
                </a:solidFill>
              </a:rPr>
              <a:t>度，同时</a:t>
            </a:r>
            <a:r>
              <a:rPr lang="zh-CN" altLang="en-US" sz="1800" dirty="0">
                <a:solidFill>
                  <a:srgbClr val="000000"/>
                </a:solidFill>
              </a:rPr>
              <a:t>保留较多原数据的维</a:t>
            </a:r>
            <a:r>
              <a:rPr lang="zh-CN" altLang="en-US" sz="1800" dirty="0" smtClean="0">
                <a:solidFill>
                  <a:srgbClr val="000000"/>
                </a:solidFill>
              </a:rPr>
              <a:t>度</a:t>
            </a:r>
            <a:endParaRPr lang="en-US" altLang="zh-CN" sz="1800" dirty="0" smtClean="0">
              <a:solidFill>
                <a:srgbClr val="000000"/>
              </a:solidFill>
            </a:endParaRPr>
          </a:p>
          <a:p>
            <a:r>
              <a:rPr lang="zh-CN" altLang="en-US" sz="1800" dirty="0" smtClean="0">
                <a:solidFill>
                  <a:srgbClr val="000000"/>
                </a:solidFill>
              </a:rPr>
              <a:t>如果</a:t>
            </a:r>
            <a:r>
              <a:rPr lang="zh-CN" altLang="en-US" sz="1800" dirty="0">
                <a:solidFill>
                  <a:srgbClr val="000000"/>
                </a:solidFill>
              </a:rPr>
              <a:t>把</a:t>
            </a:r>
            <a:r>
              <a:rPr lang="zh-CN" altLang="en-US" sz="1800" dirty="0" smtClean="0">
                <a:solidFill>
                  <a:srgbClr val="000000"/>
                </a:solidFill>
              </a:rPr>
              <a:t>所有点</a:t>
            </a:r>
            <a:r>
              <a:rPr lang="zh-CN" altLang="en-US" sz="1800" dirty="0">
                <a:solidFill>
                  <a:srgbClr val="000000"/>
                </a:solidFill>
              </a:rPr>
              <a:t>都映射到</a:t>
            </a:r>
            <a:r>
              <a:rPr lang="zh-CN" altLang="en-US" sz="1800" dirty="0" smtClean="0">
                <a:solidFill>
                  <a:srgbClr val="000000"/>
                </a:solidFill>
              </a:rPr>
              <a:t>一起，那么</a:t>
            </a:r>
            <a:r>
              <a:rPr lang="zh-CN" altLang="en-US" sz="1800" dirty="0">
                <a:solidFill>
                  <a:srgbClr val="000000"/>
                </a:solidFill>
              </a:rPr>
              <a:t>几乎所有的区分信息都丢失</a:t>
            </a:r>
            <a:r>
              <a:rPr lang="zh-CN" altLang="en-US" sz="1800" dirty="0" smtClean="0">
                <a:solidFill>
                  <a:srgbClr val="000000"/>
                </a:solidFill>
              </a:rPr>
              <a:t>了，反之，数据</a:t>
            </a:r>
            <a:r>
              <a:rPr lang="zh-CN" altLang="en-US" sz="1800" dirty="0">
                <a:solidFill>
                  <a:srgbClr val="000000"/>
                </a:solidFill>
              </a:rPr>
              <a:t>点则</a:t>
            </a:r>
            <a:r>
              <a:rPr lang="zh-CN" altLang="en-US" sz="1800" dirty="0" smtClean="0">
                <a:solidFill>
                  <a:srgbClr val="000000"/>
                </a:solidFill>
              </a:rPr>
              <a:t>会分散开，特征更加明显，同时接近原始数据</a:t>
            </a:r>
          </a:p>
          <a:p>
            <a:r>
              <a:rPr lang="en-US" altLang="zh-CN" sz="1800" dirty="0">
                <a:solidFill>
                  <a:srgbClr val="000000"/>
                </a:solidFill>
              </a:rPr>
              <a:t>PCA</a:t>
            </a:r>
            <a:r>
              <a:rPr lang="zh-CN" altLang="en-US" sz="1800" dirty="0">
                <a:solidFill>
                  <a:srgbClr val="000000"/>
                </a:solidFill>
              </a:rPr>
              <a:t>算法目标是求出样本数据的协方差矩阵的特征值和</a:t>
            </a:r>
            <a:r>
              <a:rPr lang="zh-CN" altLang="en-US" sz="1800" dirty="0" smtClean="0">
                <a:solidFill>
                  <a:srgbClr val="000000"/>
                </a:solidFill>
              </a:rPr>
              <a:t>特征向量，而</a:t>
            </a:r>
            <a:r>
              <a:rPr lang="zh-CN" altLang="en-US" sz="1800" dirty="0">
                <a:solidFill>
                  <a:srgbClr val="000000"/>
                </a:solidFill>
              </a:rPr>
              <a:t>协方差矩阵的特征向量的方向就是</a:t>
            </a:r>
            <a:r>
              <a:rPr lang="en-US" altLang="zh-CN" sz="1800" dirty="0">
                <a:solidFill>
                  <a:srgbClr val="000000"/>
                </a:solidFill>
              </a:rPr>
              <a:t>PCA</a:t>
            </a:r>
            <a:r>
              <a:rPr lang="zh-CN" altLang="en-US" sz="1800" dirty="0">
                <a:solidFill>
                  <a:srgbClr val="000000"/>
                </a:solidFill>
              </a:rPr>
              <a:t>需要投影的方向</a:t>
            </a:r>
            <a:r>
              <a:rPr lang="zh-CN" altLang="en-US" sz="1800" dirty="0" smtClean="0">
                <a:solidFill>
                  <a:srgbClr val="000000"/>
                </a:solidFill>
              </a:rPr>
              <a:t>。</a:t>
            </a:r>
            <a:endParaRPr lang="en-US" altLang="zh-CN" sz="1800" dirty="0" smtClean="0">
              <a:solidFill>
                <a:srgbClr val="000000"/>
              </a:solidFill>
            </a:endParaRPr>
          </a:p>
          <a:p>
            <a:r>
              <a:rPr lang="zh-CN" altLang="en-US" sz="1800" dirty="0" smtClean="0">
                <a:solidFill>
                  <a:srgbClr val="000000"/>
                </a:solidFill>
              </a:rPr>
              <a:t>协</a:t>
            </a:r>
            <a:r>
              <a:rPr lang="zh-CN" altLang="en-US" sz="1800" dirty="0">
                <a:solidFill>
                  <a:srgbClr val="000000"/>
                </a:solidFill>
              </a:rPr>
              <a:t>方差矩阵可以用散布矩阵</a:t>
            </a:r>
            <a:r>
              <a:rPr lang="zh-CN" altLang="en-US" sz="1800" dirty="0" smtClean="0">
                <a:solidFill>
                  <a:srgbClr val="000000"/>
                </a:solidFill>
              </a:rPr>
              <a:t>代替，协方差</a:t>
            </a:r>
            <a:r>
              <a:rPr lang="zh-CN" altLang="en-US" sz="1800" dirty="0">
                <a:solidFill>
                  <a:srgbClr val="000000"/>
                </a:solidFill>
              </a:rPr>
              <a:t>矩阵乘</a:t>
            </a:r>
            <a:r>
              <a:rPr lang="zh-CN" altLang="en-US" sz="1800" dirty="0" smtClean="0">
                <a:solidFill>
                  <a:srgbClr val="000000"/>
                </a:solidFill>
              </a:rPr>
              <a:t>以（</a:t>
            </a:r>
            <a:r>
              <a:rPr lang="en-US" altLang="zh-CN" sz="1800" dirty="0" smtClean="0">
                <a:solidFill>
                  <a:srgbClr val="000000"/>
                </a:solidFill>
              </a:rPr>
              <a:t>n-1</a:t>
            </a:r>
            <a:r>
              <a:rPr lang="zh-CN" altLang="en-US" sz="1800" dirty="0" smtClean="0">
                <a:solidFill>
                  <a:srgbClr val="000000"/>
                </a:solidFill>
              </a:rPr>
              <a:t>）就是</a:t>
            </a:r>
            <a:r>
              <a:rPr lang="zh-CN" altLang="en-US" sz="1800" dirty="0">
                <a:solidFill>
                  <a:srgbClr val="000000"/>
                </a:solidFill>
              </a:rPr>
              <a:t>散布</a:t>
            </a:r>
            <a:r>
              <a:rPr lang="zh-CN" altLang="en-US" sz="1800" dirty="0" smtClean="0">
                <a:solidFill>
                  <a:srgbClr val="000000"/>
                </a:solidFill>
              </a:rPr>
              <a:t>矩阵，</a:t>
            </a:r>
            <a:r>
              <a:rPr lang="en-US" altLang="zh-CN" sz="1800" dirty="0" smtClean="0">
                <a:solidFill>
                  <a:srgbClr val="000000"/>
                </a:solidFill>
              </a:rPr>
              <a:t>n</a:t>
            </a:r>
            <a:r>
              <a:rPr lang="zh-CN" altLang="en-US" sz="1800" dirty="0">
                <a:solidFill>
                  <a:srgbClr val="000000"/>
                </a:solidFill>
              </a:rPr>
              <a:t>为样本的数量。协方差矩阵和散布矩阵都是</a:t>
            </a:r>
            <a:r>
              <a:rPr lang="zh-CN" altLang="en-US" sz="1800" dirty="0" smtClean="0">
                <a:solidFill>
                  <a:srgbClr val="000000"/>
                </a:solidFill>
              </a:rPr>
              <a:t>对称矩阵，主</a:t>
            </a:r>
            <a:r>
              <a:rPr lang="zh-CN" altLang="en-US" sz="1800" dirty="0">
                <a:solidFill>
                  <a:srgbClr val="000000"/>
                </a:solidFill>
              </a:rPr>
              <a:t>对角线是各个</a:t>
            </a:r>
            <a:r>
              <a:rPr lang="zh-CN" altLang="en-US" sz="1800" dirty="0" smtClean="0">
                <a:solidFill>
                  <a:srgbClr val="000000"/>
                </a:solidFill>
              </a:rPr>
              <a:t>随机变量（各个</a:t>
            </a:r>
            <a:r>
              <a:rPr lang="zh-CN" altLang="en-US" sz="1800" dirty="0">
                <a:solidFill>
                  <a:srgbClr val="000000"/>
                </a:solidFill>
              </a:rPr>
              <a:t>维</a:t>
            </a:r>
            <a:r>
              <a:rPr lang="zh-CN" altLang="en-US" sz="1800" dirty="0" smtClean="0">
                <a:solidFill>
                  <a:srgbClr val="000000"/>
                </a:solidFill>
              </a:rPr>
              <a:t>度）的</a:t>
            </a:r>
            <a:r>
              <a:rPr lang="zh-CN" altLang="en-US" sz="1800" dirty="0">
                <a:solidFill>
                  <a:srgbClr val="000000"/>
                </a:solidFill>
              </a:rPr>
              <a:t>方差</a:t>
            </a:r>
            <a:endParaRPr lang="en-US" altLang="zh-CN" sz="1400" dirty="0">
              <a:solidFill>
                <a:srgbClr val="000000"/>
              </a:solidFill>
            </a:endParaRPr>
          </a:p>
        </p:txBody>
      </p:sp>
    </p:spTree>
    <p:extLst>
      <p:ext uri="{BB962C8B-B14F-4D97-AF65-F5344CB8AC3E}">
        <p14:creationId xmlns:p14="http://schemas.microsoft.com/office/powerpoint/2010/main" val="71475601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64934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主成分分析</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3"/>
              <p:cNvSpPr>
                <a:spLocks noChangeArrowheads="1"/>
              </p:cNvSpPr>
              <p:nvPr/>
            </p:nvSpPr>
            <p:spPr bwMode="auto">
              <a:xfrm>
                <a:off x="596900" y="1000471"/>
                <a:ext cx="8045450" cy="31856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800" dirty="0" smtClean="0">
                    <a:solidFill>
                      <a:srgbClr val="000000"/>
                    </a:solidFill>
                  </a:rPr>
                  <a:t>设有</a:t>
                </a:r>
                <a:r>
                  <a:rPr lang="en-US" altLang="zh-CN" sz="1800" dirty="0" smtClean="0">
                    <a:solidFill>
                      <a:srgbClr val="000000"/>
                    </a:solidFill>
                  </a:rPr>
                  <a:t>m</a:t>
                </a:r>
                <a:r>
                  <a:rPr lang="zh-CN" altLang="en-US" sz="1800" dirty="0" smtClean="0">
                    <a:solidFill>
                      <a:srgbClr val="000000"/>
                    </a:solidFill>
                  </a:rPr>
                  <a:t>条</a:t>
                </a:r>
                <a:r>
                  <a:rPr lang="en-US" altLang="zh-CN" sz="1800" dirty="0" smtClean="0">
                    <a:solidFill>
                      <a:srgbClr val="000000"/>
                    </a:solidFill>
                  </a:rPr>
                  <a:t>n</a:t>
                </a:r>
                <a:r>
                  <a:rPr lang="zh-CN" altLang="en-US" sz="1800" dirty="0" smtClean="0">
                    <a:solidFill>
                      <a:srgbClr val="000000"/>
                    </a:solidFill>
                  </a:rPr>
                  <a:t>维数据，</a:t>
                </a:r>
                <a:r>
                  <a:rPr lang="en-US" altLang="zh-CN" sz="1800" dirty="0" smtClean="0">
                    <a:solidFill>
                      <a:srgbClr val="000000"/>
                    </a:solidFill>
                  </a:rPr>
                  <a:t>PCA</a:t>
                </a:r>
                <a:r>
                  <a:rPr lang="zh-CN" altLang="en-US" sz="1800" dirty="0" smtClean="0">
                    <a:solidFill>
                      <a:srgbClr val="000000"/>
                    </a:solidFill>
                  </a:rPr>
                  <a:t>的一般步骤如下</a:t>
                </a:r>
                <a:endParaRPr lang="en-US" altLang="zh-CN" sz="1800" dirty="0">
                  <a:solidFill>
                    <a:srgbClr val="000000"/>
                  </a:solidFill>
                </a:endParaRPr>
              </a:p>
              <a:p>
                <a:pPr lvl="1">
                  <a:lnSpc>
                    <a:spcPct val="150000"/>
                  </a:lnSpc>
                </a:pPr>
                <a:r>
                  <a:rPr lang="zh-CN" altLang="en-US" sz="1400" dirty="0" smtClean="0">
                    <a:solidFill>
                      <a:srgbClr val="000000"/>
                    </a:solidFill>
                  </a:rPr>
                  <a:t>将原始数据按列组成</a:t>
                </a:r>
                <a:r>
                  <a:rPr lang="en-US" altLang="zh-CN" sz="1400" dirty="0" smtClean="0">
                    <a:solidFill>
                      <a:srgbClr val="000000"/>
                    </a:solidFill>
                  </a:rPr>
                  <a:t>n</a:t>
                </a:r>
                <a:r>
                  <a:rPr lang="zh-CN" altLang="en-US" sz="1400" dirty="0" smtClean="0">
                    <a:solidFill>
                      <a:srgbClr val="000000"/>
                    </a:solidFill>
                  </a:rPr>
                  <a:t>行</a:t>
                </a:r>
                <a:r>
                  <a:rPr lang="en-US" altLang="zh-CN" sz="1400" dirty="0" smtClean="0">
                    <a:solidFill>
                      <a:srgbClr val="000000"/>
                    </a:solidFill>
                  </a:rPr>
                  <a:t>m</a:t>
                </a:r>
                <a:r>
                  <a:rPr lang="zh-CN" altLang="en-US" sz="1400" dirty="0" smtClean="0">
                    <a:solidFill>
                      <a:srgbClr val="000000"/>
                    </a:solidFill>
                  </a:rPr>
                  <a:t>列矩阵</a:t>
                </a:r>
                <a:r>
                  <a:rPr lang="en-US" altLang="zh-CN" sz="1400" dirty="0" smtClean="0">
                    <a:solidFill>
                      <a:srgbClr val="000000"/>
                    </a:solidFill>
                  </a:rPr>
                  <a:t>X</a:t>
                </a:r>
              </a:p>
              <a:p>
                <a:pPr lvl="1">
                  <a:lnSpc>
                    <a:spcPct val="150000"/>
                  </a:lnSpc>
                </a:pPr>
                <a:r>
                  <a:rPr lang="zh-CN" altLang="en-US" sz="1400" dirty="0" smtClean="0">
                    <a:solidFill>
                      <a:srgbClr val="000000"/>
                    </a:solidFill>
                  </a:rPr>
                  <a:t>计算矩阵</a:t>
                </a:r>
                <a:r>
                  <a:rPr lang="en-US" altLang="zh-CN" sz="1400" dirty="0" smtClean="0">
                    <a:solidFill>
                      <a:srgbClr val="000000"/>
                    </a:solidFill>
                  </a:rPr>
                  <a:t>X</a:t>
                </a:r>
                <a:r>
                  <a:rPr lang="zh-CN" altLang="en-US" sz="1400" dirty="0" smtClean="0">
                    <a:solidFill>
                      <a:srgbClr val="000000"/>
                    </a:solidFill>
                  </a:rPr>
                  <a:t>中每个特征属性（</a:t>
                </a:r>
                <a:r>
                  <a:rPr lang="en-US" altLang="zh-CN" sz="1400" dirty="0" smtClean="0">
                    <a:solidFill>
                      <a:srgbClr val="000000"/>
                    </a:solidFill>
                  </a:rPr>
                  <a:t>n</a:t>
                </a:r>
                <a:r>
                  <a:rPr lang="zh-CN" altLang="en-US" sz="1400" dirty="0" smtClean="0">
                    <a:solidFill>
                      <a:srgbClr val="000000"/>
                    </a:solidFill>
                  </a:rPr>
                  <a:t>维）的平均向量</a:t>
                </a:r>
                <a:r>
                  <a:rPr lang="en-US" altLang="zh-CN" sz="1400" dirty="0" smtClean="0">
                    <a:solidFill>
                      <a:srgbClr val="000000"/>
                    </a:solidFill>
                  </a:rPr>
                  <a:t>M</a:t>
                </a:r>
                <a:r>
                  <a:rPr lang="zh-CN" altLang="en-US" sz="1400" dirty="0" smtClean="0">
                    <a:solidFill>
                      <a:srgbClr val="000000"/>
                    </a:solidFill>
                  </a:rPr>
                  <a:t>（平均值）</a:t>
                </a:r>
                <a:endParaRPr lang="en-US" altLang="zh-CN" sz="1400" dirty="0" smtClean="0">
                  <a:solidFill>
                    <a:srgbClr val="000000"/>
                  </a:solidFill>
                </a:endParaRPr>
              </a:p>
              <a:p>
                <a:pPr lvl="1">
                  <a:lnSpc>
                    <a:spcPct val="150000"/>
                  </a:lnSpc>
                </a:pPr>
                <a:r>
                  <a:rPr lang="zh-CN" altLang="en-US" sz="1400" dirty="0" smtClean="0">
                    <a:solidFill>
                      <a:srgbClr val="000000"/>
                    </a:solidFill>
                  </a:rPr>
                  <a:t>将</a:t>
                </a:r>
                <a:r>
                  <a:rPr lang="en-US" altLang="zh-CN" sz="1400" dirty="0" smtClean="0">
                    <a:solidFill>
                      <a:srgbClr val="000000"/>
                    </a:solidFill>
                  </a:rPr>
                  <a:t>X</a:t>
                </a:r>
                <a:r>
                  <a:rPr lang="zh-CN" altLang="en-US" sz="1400" dirty="0" smtClean="0">
                    <a:solidFill>
                      <a:srgbClr val="000000"/>
                    </a:solidFill>
                  </a:rPr>
                  <a:t>的每行（代表一个属性字段）进行零均值化，即减去</a:t>
                </a:r>
                <a:r>
                  <a:rPr lang="en-US" altLang="zh-CN" sz="1400" dirty="0" smtClean="0">
                    <a:solidFill>
                      <a:srgbClr val="000000"/>
                    </a:solidFill>
                  </a:rPr>
                  <a:t>M</a:t>
                </a:r>
              </a:p>
              <a:p>
                <a:pPr lvl="1">
                  <a:lnSpc>
                    <a:spcPct val="150000"/>
                  </a:lnSpc>
                </a:pPr>
                <a:r>
                  <a:rPr lang="zh-CN" altLang="en-US" sz="1400" dirty="0" smtClean="0">
                    <a:solidFill>
                      <a:srgbClr val="000000"/>
                    </a:solidFill>
                  </a:rPr>
                  <a:t>按照公式</a:t>
                </a:r>
                <a14:m>
                  <m:oMath xmlns:m="http://schemas.openxmlformats.org/officeDocument/2006/math">
                    <m:r>
                      <a:rPr lang="en-US" altLang="zh-CN" sz="1400" i="1" dirty="0" smtClean="0">
                        <a:solidFill>
                          <a:srgbClr val="000000"/>
                        </a:solidFill>
                        <a:latin typeface="Cambria Math" panose="02040503050406030204" pitchFamily="18" charset="0"/>
                      </a:rPr>
                      <m:t>𝐶</m:t>
                    </m:r>
                    <m:r>
                      <a:rPr lang="en-US" altLang="zh-CN" sz="1400" i="1" dirty="0" smtClean="0">
                        <a:solidFill>
                          <a:srgbClr val="000000"/>
                        </a:solidFill>
                        <a:latin typeface="Cambria Math" panose="02040503050406030204" pitchFamily="18" charset="0"/>
                      </a:rPr>
                      <m:t>=</m:t>
                    </m:r>
                    <m:f>
                      <m:fPr>
                        <m:ctrlPr>
                          <a:rPr lang="en-US" altLang="zh-CN" sz="1400" i="1" dirty="0" smtClean="0">
                            <a:solidFill>
                              <a:srgbClr val="000000"/>
                            </a:solidFill>
                            <a:latin typeface="Cambria Math" charset="0"/>
                          </a:rPr>
                        </m:ctrlPr>
                      </m:fPr>
                      <m:num>
                        <m:r>
                          <a:rPr lang="en-US" altLang="zh-CN" sz="1400" b="0" i="1" dirty="0" smtClean="0">
                            <a:solidFill>
                              <a:srgbClr val="000000"/>
                            </a:solidFill>
                            <a:latin typeface="Cambria Math" panose="02040503050406030204" pitchFamily="18" charset="0"/>
                          </a:rPr>
                          <m:t>1</m:t>
                        </m:r>
                      </m:num>
                      <m:den>
                        <m:r>
                          <m:rPr>
                            <m:sty m:val="p"/>
                          </m:rPr>
                          <a:rPr lang="en-US" altLang="zh-CN" sz="1400" i="1" dirty="0">
                            <a:solidFill>
                              <a:srgbClr val="000000"/>
                            </a:solidFill>
                            <a:latin typeface="Cambria Math" panose="02040503050406030204" pitchFamily="18" charset="0"/>
                          </a:rPr>
                          <m:t>m</m:t>
                        </m:r>
                      </m:den>
                    </m:f>
                    <m:r>
                      <a:rPr lang="en-US" altLang="zh-CN" sz="1400" b="0" i="1" dirty="0" smtClean="0">
                        <a:solidFill>
                          <a:srgbClr val="000000"/>
                        </a:solidFill>
                        <a:latin typeface="Cambria Math" panose="02040503050406030204" pitchFamily="18" charset="0"/>
                      </a:rPr>
                      <m:t>𝑋</m:t>
                    </m:r>
                    <m:sSup>
                      <m:sSupPr>
                        <m:ctrlPr>
                          <a:rPr lang="en-US" altLang="zh-CN" sz="1400" b="0" i="1" dirty="0" smtClean="0">
                            <a:solidFill>
                              <a:srgbClr val="000000"/>
                            </a:solidFill>
                            <a:latin typeface="Cambria Math" charset="0"/>
                          </a:rPr>
                        </m:ctrlPr>
                      </m:sSupPr>
                      <m:e>
                        <m:r>
                          <a:rPr lang="en-US" altLang="zh-CN" sz="1400" b="0" i="1" dirty="0" smtClean="0">
                            <a:solidFill>
                              <a:srgbClr val="000000"/>
                            </a:solidFill>
                            <a:latin typeface="Cambria Math" panose="02040503050406030204" pitchFamily="18" charset="0"/>
                          </a:rPr>
                          <m:t>𝑋</m:t>
                        </m:r>
                      </m:e>
                      <m:sup>
                        <m:r>
                          <a:rPr lang="en-US" altLang="zh-CN" sz="1400" b="0" i="1" dirty="0" smtClean="0">
                            <a:solidFill>
                              <a:srgbClr val="000000"/>
                            </a:solidFill>
                            <a:latin typeface="Cambria Math" panose="02040503050406030204" pitchFamily="18" charset="0"/>
                          </a:rPr>
                          <m:t>𝑇</m:t>
                        </m:r>
                      </m:sup>
                    </m:sSup>
                  </m:oMath>
                </a14:m>
                <a:r>
                  <a:rPr lang="zh-CN" altLang="en-US" sz="1400" dirty="0" smtClean="0">
                    <a:solidFill>
                      <a:srgbClr val="000000"/>
                    </a:solidFill>
                  </a:rPr>
                  <a:t>求出协方差矩阵</a:t>
                </a:r>
                <a:endParaRPr lang="en-US" altLang="zh-CN" sz="1400" dirty="0" smtClean="0">
                  <a:solidFill>
                    <a:srgbClr val="000000"/>
                  </a:solidFill>
                </a:endParaRPr>
              </a:p>
              <a:p>
                <a:pPr lvl="1">
                  <a:lnSpc>
                    <a:spcPct val="150000"/>
                  </a:lnSpc>
                </a:pPr>
                <a:r>
                  <a:rPr lang="zh-CN" altLang="en-US" sz="1400" dirty="0">
                    <a:solidFill>
                      <a:srgbClr val="000000"/>
                    </a:solidFill>
                  </a:rPr>
                  <a:t>求出协方差矩阵的特征值及对应的</a:t>
                </a:r>
                <a:r>
                  <a:rPr lang="zh-CN" altLang="en-US" sz="1400" dirty="0" smtClean="0">
                    <a:solidFill>
                      <a:srgbClr val="000000"/>
                    </a:solidFill>
                  </a:rPr>
                  <a:t>特征向量</a:t>
                </a:r>
                <a:endParaRPr lang="en-US" altLang="zh-CN" sz="1400" dirty="0">
                  <a:solidFill>
                    <a:srgbClr val="000000"/>
                  </a:solidFill>
                </a:endParaRPr>
              </a:p>
              <a:p>
                <a:pPr lvl="1">
                  <a:lnSpc>
                    <a:spcPct val="150000"/>
                  </a:lnSpc>
                </a:pPr>
                <a:r>
                  <a:rPr lang="zh-CN" altLang="en-US" sz="1400" dirty="0" smtClean="0">
                    <a:solidFill>
                      <a:srgbClr val="000000"/>
                    </a:solidFill>
                  </a:rPr>
                  <a:t>将</a:t>
                </a:r>
                <a:r>
                  <a:rPr lang="zh-CN" altLang="en-US" sz="1400" dirty="0">
                    <a:solidFill>
                      <a:srgbClr val="000000"/>
                    </a:solidFill>
                  </a:rPr>
                  <a:t>特征向量按对应特征值从大到小按行排列成</a:t>
                </a:r>
                <a:r>
                  <a:rPr lang="zh-CN" altLang="en-US" sz="1400" dirty="0" smtClean="0">
                    <a:solidFill>
                      <a:srgbClr val="000000"/>
                    </a:solidFill>
                  </a:rPr>
                  <a:t>矩阵，取</a:t>
                </a:r>
                <a:r>
                  <a:rPr lang="zh-CN" altLang="en-US" sz="1400" dirty="0">
                    <a:solidFill>
                      <a:srgbClr val="000000"/>
                    </a:solidFill>
                  </a:rPr>
                  <a:t>前</a:t>
                </a:r>
                <a:r>
                  <a:rPr lang="en-US" altLang="zh-CN" sz="1400" dirty="0" smtClean="0">
                    <a:solidFill>
                      <a:srgbClr val="000000"/>
                    </a:solidFill>
                  </a:rPr>
                  <a:t>k</a:t>
                </a:r>
                <a:r>
                  <a:rPr lang="zh-CN" altLang="en-US" sz="1400" dirty="0" smtClean="0">
                    <a:solidFill>
                      <a:srgbClr val="000000"/>
                    </a:solidFill>
                  </a:rPr>
                  <a:t>（</a:t>
                </a:r>
                <a:r>
                  <a:rPr lang="en-US" altLang="zh-CN" sz="1400" dirty="0" smtClean="0">
                    <a:solidFill>
                      <a:srgbClr val="000000"/>
                    </a:solidFill>
                  </a:rPr>
                  <a:t>k </a:t>
                </a:r>
                <a:r>
                  <a:rPr lang="en-US" altLang="zh-CN" sz="1400" dirty="0">
                    <a:solidFill>
                      <a:srgbClr val="000000"/>
                    </a:solidFill>
                  </a:rPr>
                  <a:t>&lt; </a:t>
                </a:r>
                <a:r>
                  <a:rPr lang="en-US" altLang="zh-CN" sz="1400" dirty="0" smtClean="0">
                    <a:solidFill>
                      <a:srgbClr val="000000"/>
                    </a:solidFill>
                  </a:rPr>
                  <a:t>n</a:t>
                </a:r>
                <a:r>
                  <a:rPr lang="zh-CN" altLang="en-US" sz="1400" dirty="0" smtClean="0">
                    <a:solidFill>
                      <a:srgbClr val="000000"/>
                    </a:solidFill>
                  </a:rPr>
                  <a:t>）行</a:t>
                </a:r>
                <a:r>
                  <a:rPr lang="zh-CN" altLang="en-US" sz="1400" dirty="0">
                    <a:solidFill>
                      <a:srgbClr val="000000"/>
                    </a:solidFill>
                  </a:rPr>
                  <a:t>组成基向量</a:t>
                </a:r>
                <a:r>
                  <a:rPr lang="en-US" altLang="zh-CN" sz="1400" dirty="0" smtClean="0">
                    <a:solidFill>
                      <a:srgbClr val="000000"/>
                    </a:solidFill>
                  </a:rPr>
                  <a:t>P</a:t>
                </a:r>
                <a:endParaRPr lang="en-US" altLang="zh-CN" sz="1400" dirty="0">
                  <a:solidFill>
                    <a:srgbClr val="000000"/>
                  </a:solidFill>
                </a:endParaRPr>
              </a:p>
              <a:p>
                <a:pPr lvl="1">
                  <a:lnSpc>
                    <a:spcPct val="150000"/>
                  </a:lnSpc>
                </a:pPr>
                <a:r>
                  <a:rPr lang="zh-CN" altLang="en-US" sz="1400" dirty="0" smtClean="0">
                    <a:solidFill>
                      <a:srgbClr val="000000"/>
                    </a:solidFill>
                  </a:rPr>
                  <a:t>通过</a:t>
                </a:r>
                <a14:m>
                  <m:oMath xmlns:m="http://schemas.openxmlformats.org/officeDocument/2006/math">
                    <m:r>
                      <a:rPr lang="en-US" altLang="zh-CN" sz="1400" i="1" dirty="0" smtClean="0">
                        <a:solidFill>
                          <a:srgbClr val="000000"/>
                        </a:solidFill>
                        <a:latin typeface="Cambria Math" panose="02040503050406030204" pitchFamily="18" charset="0"/>
                      </a:rPr>
                      <m:t>𝑌</m:t>
                    </m:r>
                    <m:r>
                      <a:rPr lang="en-US" altLang="zh-CN" sz="1400" i="1" dirty="0" smtClean="0">
                        <a:solidFill>
                          <a:srgbClr val="000000"/>
                        </a:solidFill>
                        <a:latin typeface="Cambria Math" panose="02040503050406030204" pitchFamily="18" charset="0"/>
                      </a:rPr>
                      <m:t>=</m:t>
                    </m:r>
                    <m:r>
                      <a:rPr lang="en-US" altLang="zh-CN" sz="1400" i="1" dirty="0" smtClean="0">
                        <a:solidFill>
                          <a:srgbClr val="000000"/>
                        </a:solidFill>
                        <a:latin typeface="Cambria Math" panose="02040503050406030204" pitchFamily="18" charset="0"/>
                      </a:rPr>
                      <m:t>𝑃𝑋</m:t>
                    </m:r>
                  </m:oMath>
                </a14:m>
                <a:r>
                  <a:rPr lang="zh-CN" altLang="en-US" sz="1400" dirty="0">
                    <a:solidFill>
                      <a:srgbClr val="000000"/>
                    </a:solidFill>
                  </a:rPr>
                  <a:t>计算降维到</a:t>
                </a:r>
                <a:r>
                  <a:rPr lang="en-US" altLang="zh-CN" sz="1400" dirty="0">
                    <a:solidFill>
                      <a:srgbClr val="000000"/>
                    </a:solidFill>
                  </a:rPr>
                  <a:t>k</a:t>
                </a:r>
                <a:r>
                  <a:rPr lang="zh-CN" altLang="en-US" sz="1400" dirty="0">
                    <a:solidFill>
                      <a:srgbClr val="000000"/>
                    </a:solidFill>
                  </a:rPr>
                  <a:t>维后的样本特征</a:t>
                </a:r>
                <a:endParaRPr lang="en-US" altLang="zh-CN" sz="1400" dirty="0">
                  <a:solidFill>
                    <a:srgbClr val="000000"/>
                  </a:solidFill>
                </a:endParaRPr>
              </a:p>
            </p:txBody>
          </p:sp>
        </mc:Choice>
        <mc:Fallback xmlns="">
          <p:sp>
            <p:nvSpPr>
              <p:cNvPr id="12" name="矩形 3"/>
              <p:cNvSpPr>
                <a:spLocks noRot="1" noChangeAspect="1" noMove="1" noResize="1" noEditPoints="1" noAdjustHandles="1" noChangeArrowheads="1" noChangeShapeType="1" noTextEdit="1"/>
              </p:cNvSpPr>
              <p:nvPr/>
            </p:nvSpPr>
            <p:spPr bwMode="auto">
              <a:xfrm>
                <a:off x="596900" y="1000471"/>
                <a:ext cx="8045450" cy="3185616"/>
              </a:xfrm>
              <a:prstGeom prst="rect">
                <a:avLst/>
              </a:prstGeom>
              <a:blipFill rotWithShape="0">
                <a:blip r:embed="rId2"/>
                <a:stretch>
                  <a:fillRect l="-530" b="-114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20282560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1" y="430213"/>
            <a:ext cx="2285636"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基于</a:t>
            </a:r>
            <a:r>
              <a:rPr kumimoji="0" lang="zh-CN" altLang="en-US" smtClean="0"/>
              <a:t>特征的迁移学习</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637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800" dirty="0">
                <a:solidFill>
                  <a:srgbClr val="000000"/>
                </a:solidFill>
              </a:rPr>
              <a:t>基本</a:t>
            </a:r>
            <a:r>
              <a:rPr lang="zh-CN" altLang="en-US" sz="1800" dirty="0" smtClean="0">
                <a:solidFill>
                  <a:srgbClr val="000000"/>
                </a:solidFill>
              </a:rPr>
              <a:t>思想</a:t>
            </a:r>
            <a:r>
              <a:rPr lang="zh-CN" altLang="en-US" sz="1800" dirty="0">
                <a:solidFill>
                  <a:srgbClr val="000000"/>
                </a:solidFill>
              </a:rPr>
              <a:t>：</a:t>
            </a:r>
            <a:r>
              <a:rPr lang="zh-CN" altLang="en-US" sz="1800" dirty="0" smtClean="0">
                <a:solidFill>
                  <a:srgbClr val="000000"/>
                </a:solidFill>
              </a:rPr>
              <a:t>使用</a:t>
            </a:r>
            <a:r>
              <a:rPr lang="zh-CN" altLang="en-US" sz="1800" dirty="0">
                <a:solidFill>
                  <a:srgbClr val="000000"/>
                </a:solidFill>
              </a:rPr>
              <a:t>互聚类算法同时对两种数据集进行聚类，得到一个共同的特征表示，实现把源样本数据表示在新的空间</a:t>
            </a:r>
            <a:r>
              <a:rPr lang="zh-CN" altLang="en-US" sz="1800" dirty="0" smtClean="0">
                <a:solidFill>
                  <a:srgbClr val="000000"/>
                </a:solidFill>
              </a:rPr>
              <a:t>。</a:t>
            </a:r>
            <a:endParaRPr lang="en-US" altLang="zh-CN" sz="1800" dirty="0" smtClean="0">
              <a:solidFill>
                <a:srgbClr val="000000"/>
              </a:solidFill>
            </a:endParaRPr>
          </a:p>
          <a:p>
            <a:pPr>
              <a:lnSpc>
                <a:spcPct val="150000"/>
              </a:lnSpc>
            </a:pPr>
            <a:r>
              <a:rPr lang="zh-CN" altLang="en-US" sz="1800" dirty="0" smtClean="0">
                <a:solidFill>
                  <a:srgbClr val="000000"/>
                </a:solidFill>
              </a:rPr>
              <a:t>假设源数据集和目标数据集具有一些重叠特征，通过特征变换，将源域和目标域的特征变换到相同空间，使它们具有相同的数据分布，然后通过传统的机器学习训练</a:t>
            </a:r>
            <a:r>
              <a:rPr lang="zh-CN" altLang="en-US" sz="1800" dirty="0">
                <a:solidFill>
                  <a:srgbClr val="000000"/>
                </a:solidFill>
              </a:rPr>
              <a:t>；</a:t>
            </a:r>
            <a:endParaRPr lang="en-US" altLang="zh-CN" sz="1800" dirty="0" smtClean="0">
              <a:solidFill>
                <a:srgbClr val="000000"/>
              </a:solidFill>
            </a:endParaRPr>
          </a:p>
          <a:p>
            <a:pPr>
              <a:lnSpc>
                <a:spcPct val="150000"/>
              </a:lnSpc>
            </a:pPr>
            <a:r>
              <a:rPr lang="zh-CN" altLang="en-US" sz="1800" dirty="0" smtClean="0">
                <a:solidFill>
                  <a:srgbClr val="000000"/>
                </a:solidFill>
              </a:rPr>
              <a:t>优点是适用性广，效果较好；</a:t>
            </a:r>
            <a:endParaRPr lang="en-US" altLang="zh-CN" sz="1800" dirty="0" smtClean="0">
              <a:solidFill>
                <a:srgbClr val="000000"/>
              </a:solidFill>
            </a:endParaRPr>
          </a:p>
          <a:p>
            <a:pPr>
              <a:lnSpc>
                <a:spcPct val="150000"/>
              </a:lnSpc>
            </a:pPr>
            <a:r>
              <a:rPr lang="zh-CN" altLang="en-US" sz="1800" dirty="0" smtClean="0">
                <a:solidFill>
                  <a:srgbClr val="000000"/>
                </a:solidFill>
              </a:rPr>
              <a:t>缺点是特征变换难度较大，容易发生过度适配，误导模型产生错误结果。</a:t>
            </a:r>
            <a:endParaRPr lang="en-US" altLang="zh-CN" sz="1800" dirty="0" smtClean="0">
              <a:solidFill>
                <a:srgbClr val="000000"/>
              </a:solidFill>
            </a:endParaRPr>
          </a:p>
          <a:p>
            <a:pPr>
              <a:lnSpc>
                <a:spcPct val="150000"/>
              </a:lnSpc>
            </a:pPr>
            <a:r>
              <a:rPr lang="zh-CN" altLang="en-US" sz="1800" smtClean="0">
                <a:solidFill>
                  <a:srgbClr val="000000"/>
                </a:solidFill>
              </a:rPr>
              <a:t>过程：建表，训练可识别子属性模型，查属性类别对应表</a:t>
            </a:r>
            <a:endParaRPr lang="en-US" altLang="zh-CN" sz="1800" dirty="0" smtClean="0">
              <a:solidFill>
                <a:srgbClr val="000000"/>
              </a:solidFill>
            </a:endParaRPr>
          </a:p>
        </p:txBody>
      </p:sp>
    </p:spTree>
    <p:extLst>
      <p:ext uri="{BB962C8B-B14F-4D97-AF65-F5344CB8AC3E}">
        <p14:creationId xmlns:p14="http://schemas.microsoft.com/office/powerpoint/2010/main" val="186347006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64934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主成分分析</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基于</a:t>
            </a:r>
            <a:r>
              <a:rPr lang="en-US" altLang="zh-CN" sz="1800" dirty="0" err="1">
                <a:solidFill>
                  <a:srgbClr val="000000"/>
                </a:solidFill>
              </a:rPr>
              <a:t>sklearn</a:t>
            </a:r>
            <a:r>
              <a:rPr lang="zh-CN" altLang="en-US" sz="1800" dirty="0">
                <a:solidFill>
                  <a:srgbClr val="000000"/>
                </a:solidFill>
              </a:rPr>
              <a:t>（</a:t>
            </a:r>
            <a:r>
              <a:rPr lang="en-US" altLang="zh-CN" sz="1800" dirty="0">
                <a:solidFill>
                  <a:srgbClr val="000000"/>
                </a:solidFill>
              </a:rPr>
              <a:t>Python</a:t>
            </a:r>
            <a:r>
              <a:rPr lang="zh-CN" altLang="en-US" sz="1800" dirty="0">
                <a:solidFill>
                  <a:srgbClr val="000000"/>
                </a:solidFill>
              </a:rPr>
              <a:t>语言下的机器学习库）和</a:t>
            </a:r>
            <a:r>
              <a:rPr lang="en-US" altLang="zh-CN" sz="1800" dirty="0" err="1">
                <a:solidFill>
                  <a:srgbClr val="000000"/>
                </a:solidFill>
              </a:rPr>
              <a:t>numpy</a:t>
            </a:r>
            <a:r>
              <a:rPr lang="zh-CN" altLang="en-US" sz="1800" dirty="0">
                <a:solidFill>
                  <a:srgbClr val="000000"/>
                </a:solidFill>
              </a:rPr>
              <a:t>随机生成</a:t>
            </a:r>
            <a:r>
              <a:rPr lang="en-US" altLang="zh-CN" sz="1800" dirty="0">
                <a:solidFill>
                  <a:srgbClr val="000000"/>
                </a:solidFill>
              </a:rPr>
              <a:t>2</a:t>
            </a:r>
            <a:r>
              <a:rPr lang="zh-CN" altLang="en-US" sz="1800" dirty="0">
                <a:solidFill>
                  <a:srgbClr val="000000"/>
                </a:solidFill>
              </a:rPr>
              <a:t>个类别共</a:t>
            </a:r>
            <a:r>
              <a:rPr lang="en-US" altLang="zh-CN" sz="1800" dirty="0">
                <a:solidFill>
                  <a:srgbClr val="000000"/>
                </a:solidFill>
              </a:rPr>
              <a:t>40</a:t>
            </a:r>
            <a:r>
              <a:rPr lang="zh-CN" altLang="en-US" sz="1800" dirty="0">
                <a:solidFill>
                  <a:srgbClr val="000000"/>
                </a:solidFill>
              </a:rPr>
              <a:t>个</a:t>
            </a:r>
            <a:r>
              <a:rPr lang="en-US" altLang="zh-CN" sz="1800" dirty="0">
                <a:solidFill>
                  <a:srgbClr val="000000"/>
                </a:solidFill>
              </a:rPr>
              <a:t>3</a:t>
            </a:r>
            <a:r>
              <a:rPr lang="zh-CN" altLang="en-US" sz="1800" dirty="0">
                <a:solidFill>
                  <a:srgbClr val="000000"/>
                </a:solidFill>
              </a:rPr>
              <a:t>维空间的样本点，生成的代码如下：</a:t>
            </a:r>
            <a:endParaRPr lang="en-US" altLang="zh-CN" sz="1400" dirty="0">
              <a:solidFill>
                <a:srgbClr val="000000"/>
              </a:solidFill>
            </a:endParaRPr>
          </a:p>
        </p:txBody>
      </p:sp>
      <p:sp>
        <p:nvSpPr>
          <p:cNvPr id="2" name="矩形 1"/>
          <p:cNvSpPr/>
          <p:nvPr/>
        </p:nvSpPr>
        <p:spPr>
          <a:xfrm>
            <a:off x="900147" y="1650643"/>
            <a:ext cx="7592943" cy="1169551"/>
          </a:xfrm>
          <a:prstGeom prst="rect">
            <a:avLst/>
          </a:prstGeom>
        </p:spPr>
        <p:txBody>
          <a:bodyPr wrap="square">
            <a:spAutoFit/>
          </a:bodyPr>
          <a:lstStyle/>
          <a:p>
            <a:pPr algn="just">
              <a:lnSpc>
                <a:spcPts val="1400"/>
              </a:lnSpc>
              <a:spcAft>
                <a:spcPts val="0"/>
              </a:spcAft>
            </a:pPr>
            <a:r>
              <a:rPr lang="en-US" altLang="zh-CN" sz="1100" kern="100" dirty="0">
                <a:latin typeface="Courier New" panose="02070309020205020404" pitchFamily="49" charset="0"/>
                <a:cs typeface="Times New Roman" panose="02020603050405020304" pitchFamily="18" charset="0"/>
              </a:rPr>
              <a:t>mu_vec1 = </a:t>
            </a:r>
            <a:r>
              <a:rPr lang="en-US" altLang="zh-CN" sz="1100" kern="100" dirty="0" err="1">
                <a:latin typeface="Courier New" panose="02070309020205020404" pitchFamily="49" charset="0"/>
                <a:cs typeface="Times New Roman" panose="02020603050405020304" pitchFamily="18" charset="0"/>
              </a:rPr>
              <a:t>np.array</a:t>
            </a:r>
            <a:r>
              <a:rPr lang="en-US" altLang="zh-CN" sz="1100" kern="100" dirty="0">
                <a:latin typeface="Courier New" panose="02070309020205020404" pitchFamily="49" charset="0"/>
                <a:cs typeface="Times New Roman" panose="02020603050405020304" pitchFamily="18" charset="0"/>
              </a:rPr>
              <a:t>([0,0,0])</a:t>
            </a:r>
            <a:endParaRPr lang="zh-CN" altLang="zh-CN" sz="1100" kern="100" dirty="0">
              <a:latin typeface="宋体" panose="02010600030101010101" pitchFamily="2" charset="-122"/>
              <a:cs typeface="Times New Roman" panose="02020603050405020304" pitchFamily="18" charset="0"/>
            </a:endParaRPr>
          </a:p>
          <a:p>
            <a:pPr algn="just">
              <a:lnSpc>
                <a:spcPts val="1400"/>
              </a:lnSpc>
              <a:spcAft>
                <a:spcPts val="0"/>
              </a:spcAft>
            </a:pPr>
            <a:r>
              <a:rPr lang="en-US" altLang="zh-CN" sz="1100" kern="100" dirty="0">
                <a:latin typeface="Courier New" panose="02070309020205020404" pitchFamily="49" charset="0"/>
                <a:cs typeface="Times New Roman" panose="02020603050405020304" pitchFamily="18" charset="0"/>
              </a:rPr>
              <a:t>cov_mat1 = </a:t>
            </a:r>
            <a:r>
              <a:rPr lang="en-US" altLang="zh-CN" sz="1100" kern="100" dirty="0" err="1">
                <a:latin typeface="Courier New" panose="02070309020205020404" pitchFamily="49" charset="0"/>
                <a:cs typeface="Times New Roman" panose="02020603050405020304" pitchFamily="18" charset="0"/>
              </a:rPr>
              <a:t>np.array</a:t>
            </a:r>
            <a:r>
              <a:rPr lang="en-US" altLang="zh-CN" sz="1100" kern="100" dirty="0">
                <a:latin typeface="Courier New" panose="02070309020205020404" pitchFamily="49" charset="0"/>
                <a:cs typeface="Times New Roman" panose="02020603050405020304" pitchFamily="18" charset="0"/>
              </a:rPr>
              <a:t>([[1,0,0],[0,1,0],[0,0,1]])</a:t>
            </a:r>
            <a:endParaRPr lang="zh-CN" altLang="zh-CN" sz="1100" kern="100" dirty="0">
              <a:latin typeface="宋体" panose="02010600030101010101" pitchFamily="2" charset="-122"/>
              <a:cs typeface="Times New Roman" panose="02020603050405020304" pitchFamily="18" charset="0"/>
            </a:endParaRPr>
          </a:p>
          <a:p>
            <a:pPr algn="just">
              <a:lnSpc>
                <a:spcPts val="1400"/>
              </a:lnSpc>
              <a:spcAft>
                <a:spcPts val="0"/>
              </a:spcAft>
            </a:pPr>
            <a:r>
              <a:rPr lang="en-US" altLang="zh-CN" sz="1100" kern="100" dirty="0">
                <a:latin typeface="Courier New" panose="02070309020205020404" pitchFamily="49" charset="0"/>
                <a:cs typeface="Times New Roman" panose="02020603050405020304" pitchFamily="18" charset="0"/>
              </a:rPr>
              <a:t>class1_sample = </a:t>
            </a:r>
            <a:r>
              <a:rPr lang="en-US" altLang="zh-CN" sz="1100" kern="100" dirty="0" err="1">
                <a:latin typeface="Courier New" panose="02070309020205020404" pitchFamily="49" charset="0"/>
                <a:cs typeface="Times New Roman" panose="02020603050405020304" pitchFamily="18" charset="0"/>
              </a:rPr>
              <a:t>np.random.multivariate_normal</a:t>
            </a:r>
            <a:r>
              <a:rPr lang="en-US" altLang="zh-CN" sz="1100" kern="100" dirty="0">
                <a:latin typeface="Courier New" panose="02070309020205020404" pitchFamily="49" charset="0"/>
                <a:cs typeface="Times New Roman" panose="02020603050405020304" pitchFamily="18" charset="0"/>
              </a:rPr>
              <a:t>(mu_vec1, cov_mat1, 20).T</a:t>
            </a:r>
            <a:endParaRPr lang="zh-CN" altLang="zh-CN" sz="1100" kern="100" dirty="0">
              <a:latin typeface="宋体" panose="02010600030101010101" pitchFamily="2" charset="-122"/>
              <a:cs typeface="Times New Roman" panose="02020603050405020304" pitchFamily="18" charset="0"/>
            </a:endParaRPr>
          </a:p>
          <a:p>
            <a:pPr algn="just">
              <a:lnSpc>
                <a:spcPts val="1400"/>
              </a:lnSpc>
              <a:spcAft>
                <a:spcPts val="0"/>
              </a:spcAft>
            </a:pPr>
            <a:r>
              <a:rPr lang="en-US" altLang="zh-CN" sz="1100" kern="100" dirty="0">
                <a:latin typeface="Courier New" panose="02070309020205020404" pitchFamily="49" charset="0"/>
                <a:cs typeface="Times New Roman" panose="02020603050405020304" pitchFamily="18" charset="0"/>
              </a:rPr>
              <a:t>mu_vec2 = </a:t>
            </a:r>
            <a:r>
              <a:rPr lang="en-US" altLang="zh-CN" sz="1100" kern="100" dirty="0" err="1">
                <a:latin typeface="Courier New" panose="02070309020205020404" pitchFamily="49" charset="0"/>
                <a:cs typeface="Times New Roman" panose="02020603050405020304" pitchFamily="18" charset="0"/>
              </a:rPr>
              <a:t>np.array</a:t>
            </a:r>
            <a:r>
              <a:rPr lang="en-US" altLang="zh-CN" sz="1100" kern="100" dirty="0">
                <a:latin typeface="Courier New" panose="02070309020205020404" pitchFamily="49" charset="0"/>
                <a:cs typeface="Times New Roman" panose="02020603050405020304" pitchFamily="18" charset="0"/>
              </a:rPr>
              <a:t>([1,1,1])</a:t>
            </a:r>
            <a:endParaRPr lang="zh-CN" altLang="zh-CN" sz="1100" kern="100" dirty="0">
              <a:latin typeface="宋体" panose="02010600030101010101" pitchFamily="2" charset="-122"/>
              <a:cs typeface="Times New Roman" panose="02020603050405020304" pitchFamily="18" charset="0"/>
            </a:endParaRPr>
          </a:p>
          <a:p>
            <a:pPr algn="just">
              <a:lnSpc>
                <a:spcPts val="1400"/>
              </a:lnSpc>
              <a:spcAft>
                <a:spcPts val="0"/>
              </a:spcAft>
            </a:pPr>
            <a:r>
              <a:rPr lang="en-US" altLang="zh-CN" sz="1100" kern="100" dirty="0">
                <a:latin typeface="Courier New" panose="02070309020205020404" pitchFamily="49" charset="0"/>
                <a:cs typeface="Times New Roman" panose="02020603050405020304" pitchFamily="18" charset="0"/>
              </a:rPr>
              <a:t>cov_mat2 = </a:t>
            </a:r>
            <a:r>
              <a:rPr lang="en-US" altLang="zh-CN" sz="1100" kern="100" dirty="0" err="1">
                <a:latin typeface="Courier New" panose="02070309020205020404" pitchFamily="49" charset="0"/>
                <a:cs typeface="Times New Roman" panose="02020603050405020304" pitchFamily="18" charset="0"/>
              </a:rPr>
              <a:t>np.array</a:t>
            </a:r>
            <a:r>
              <a:rPr lang="en-US" altLang="zh-CN" sz="1100" kern="100" dirty="0">
                <a:latin typeface="Courier New" panose="02070309020205020404" pitchFamily="49" charset="0"/>
                <a:cs typeface="Times New Roman" panose="02020603050405020304" pitchFamily="18" charset="0"/>
              </a:rPr>
              <a:t>([[1,0,0],[0,1,0],[0,0,1]])</a:t>
            </a:r>
            <a:endParaRPr lang="zh-CN" altLang="zh-CN" sz="1100" kern="100" dirty="0">
              <a:latin typeface="宋体" panose="02010600030101010101" pitchFamily="2" charset="-122"/>
              <a:cs typeface="Times New Roman" panose="02020603050405020304" pitchFamily="18" charset="0"/>
            </a:endParaRPr>
          </a:p>
          <a:p>
            <a:pPr algn="just">
              <a:lnSpc>
                <a:spcPts val="1400"/>
              </a:lnSpc>
              <a:spcAft>
                <a:spcPts val="0"/>
              </a:spcAft>
            </a:pPr>
            <a:r>
              <a:rPr lang="en-US" altLang="zh-CN" sz="1100" kern="100" dirty="0">
                <a:latin typeface="Courier New" panose="02070309020205020404" pitchFamily="49" charset="0"/>
                <a:cs typeface="Times New Roman" panose="02020603050405020304" pitchFamily="18" charset="0"/>
              </a:rPr>
              <a:t>class2_sample = </a:t>
            </a:r>
            <a:r>
              <a:rPr lang="en-US" altLang="zh-CN" sz="1100" kern="100" dirty="0" err="1">
                <a:latin typeface="Courier New" panose="02070309020205020404" pitchFamily="49" charset="0"/>
                <a:cs typeface="Times New Roman" panose="02020603050405020304" pitchFamily="18" charset="0"/>
              </a:rPr>
              <a:t>np.random.multivariate_normal</a:t>
            </a:r>
            <a:r>
              <a:rPr lang="en-US" altLang="zh-CN" sz="1100" kern="100" dirty="0">
                <a:latin typeface="Courier New" panose="02070309020205020404" pitchFamily="49" charset="0"/>
                <a:cs typeface="Times New Roman" panose="02020603050405020304" pitchFamily="18" charset="0"/>
              </a:rPr>
              <a:t>(mu_vec2, cov_mat2, 20).T</a:t>
            </a:r>
            <a:endParaRPr lang="zh-CN" altLang="zh-CN" sz="1100" kern="100" dirty="0">
              <a:latin typeface="宋体" panose="02010600030101010101" pitchFamily="2" charset="-122"/>
              <a:cs typeface="Times New Roman" panose="02020603050405020304" pitchFamily="18" charset="0"/>
            </a:endParaRPr>
          </a:p>
        </p:txBody>
      </p:sp>
      <p:sp>
        <p:nvSpPr>
          <p:cNvPr id="3" name="Rectangle 2"/>
          <p:cNvSpPr/>
          <p:nvPr/>
        </p:nvSpPr>
        <p:spPr>
          <a:xfrm>
            <a:off x="608013" y="3116435"/>
            <a:ext cx="8348047" cy="810478"/>
          </a:xfrm>
          <a:prstGeom prst="rect">
            <a:avLst/>
          </a:prstGeom>
        </p:spPr>
        <p:txBody>
          <a:bodyPr wrap="square">
            <a:spAutoFit/>
          </a:bodyPr>
          <a:lstStyle/>
          <a:p>
            <a:pPr marL="266700" algn="just">
              <a:lnSpc>
                <a:spcPts val="1400"/>
              </a:lnSpc>
              <a:spcAft>
                <a:spcPts val="0"/>
              </a:spcAft>
            </a:pPr>
            <a:r>
              <a:rPr lang="en-US" sz="1100" kern="100" smtClean="0">
                <a:latin typeface="Courier New" panose="02070309020205020404" pitchFamily="49" charset="0"/>
                <a:cs typeface="Times New Roman" panose="02020603050405020304" pitchFamily="18" charset="0"/>
              </a:rPr>
              <a:t>all_samples</a:t>
            </a:r>
            <a:r>
              <a:rPr lang="en-US" sz="1100" kern="100" dirty="0" smtClean="0">
                <a:latin typeface="Courier New" panose="02070309020205020404" pitchFamily="49" charset="0"/>
                <a:cs typeface="Times New Roman" panose="02020603050405020304" pitchFamily="18" charset="0"/>
              </a:rPr>
              <a:t> = </a:t>
            </a:r>
            <a:r>
              <a:rPr lang="en-US" sz="1100" kern="100" dirty="0" err="1" smtClean="0">
                <a:latin typeface="Courier New" panose="02070309020205020404" pitchFamily="49" charset="0"/>
                <a:cs typeface="Times New Roman" panose="02020603050405020304" pitchFamily="18" charset="0"/>
              </a:rPr>
              <a:t>np.concatenate</a:t>
            </a:r>
            <a:r>
              <a:rPr lang="en-US" sz="1100" kern="100" dirty="0" smtClean="0">
                <a:latin typeface="Courier New" panose="02070309020205020404" pitchFamily="49" charset="0"/>
                <a:cs typeface="Times New Roman" panose="02020603050405020304" pitchFamily="18" charset="0"/>
              </a:rPr>
              <a:t>((class1_sample, class2_sample), axis=1)</a:t>
            </a:r>
          </a:p>
          <a:p>
            <a:pPr marL="266700" algn="just">
              <a:lnSpc>
                <a:spcPts val="1400"/>
              </a:lnSpc>
              <a:spcAft>
                <a:spcPts val="0"/>
              </a:spcAft>
            </a:pPr>
            <a:r>
              <a:rPr lang="en-US" sz="1100" kern="100" dirty="0" err="1" smtClean="0">
                <a:latin typeface="Courier New" panose="02070309020205020404" pitchFamily="49" charset="0"/>
                <a:cs typeface="Times New Roman" panose="02020603050405020304" pitchFamily="18" charset="0"/>
              </a:rPr>
              <a:t>mean_x</a:t>
            </a:r>
            <a:r>
              <a:rPr lang="en-US" sz="1100" kern="100" dirty="0" smtClean="0">
                <a:latin typeface="Courier New" panose="02070309020205020404" pitchFamily="49" charset="0"/>
                <a:cs typeface="Times New Roman" panose="02020603050405020304" pitchFamily="18" charset="0"/>
              </a:rPr>
              <a:t> = </a:t>
            </a:r>
            <a:r>
              <a:rPr lang="en-US" sz="1100" kern="100" dirty="0" err="1" smtClean="0">
                <a:latin typeface="Courier New" panose="02070309020205020404" pitchFamily="49" charset="0"/>
                <a:cs typeface="Times New Roman" panose="02020603050405020304" pitchFamily="18" charset="0"/>
              </a:rPr>
              <a:t>np.mean</a:t>
            </a:r>
            <a:r>
              <a:rPr lang="en-US" sz="1100" kern="100" dirty="0" smtClean="0">
                <a:latin typeface="Courier New" panose="02070309020205020404" pitchFamily="49" charset="0"/>
                <a:cs typeface="Times New Roman" panose="02020603050405020304" pitchFamily="18" charset="0"/>
              </a:rPr>
              <a:t>(</a:t>
            </a:r>
            <a:r>
              <a:rPr lang="en-US" sz="1100" kern="100" dirty="0" err="1" smtClean="0">
                <a:latin typeface="Courier New" panose="02070309020205020404" pitchFamily="49" charset="0"/>
                <a:cs typeface="Times New Roman" panose="02020603050405020304" pitchFamily="18" charset="0"/>
              </a:rPr>
              <a:t>all_samples</a:t>
            </a:r>
            <a:r>
              <a:rPr lang="en-US" sz="1100" kern="100" dirty="0" smtClean="0">
                <a:latin typeface="Courier New" panose="02070309020205020404" pitchFamily="49" charset="0"/>
                <a:cs typeface="Times New Roman" panose="02020603050405020304" pitchFamily="18" charset="0"/>
              </a:rPr>
              <a:t>[0,:])</a:t>
            </a:r>
          </a:p>
          <a:p>
            <a:pPr marL="266700" algn="just">
              <a:lnSpc>
                <a:spcPts val="1400"/>
              </a:lnSpc>
              <a:spcAft>
                <a:spcPts val="0"/>
              </a:spcAft>
            </a:pPr>
            <a:r>
              <a:rPr lang="en-US" sz="1100" kern="100" dirty="0" err="1" smtClean="0">
                <a:latin typeface="Courier New" panose="02070309020205020404" pitchFamily="49" charset="0"/>
                <a:cs typeface="Times New Roman" panose="02020603050405020304" pitchFamily="18" charset="0"/>
              </a:rPr>
              <a:t>mean_y</a:t>
            </a:r>
            <a:r>
              <a:rPr lang="en-US" sz="1100" kern="100" dirty="0" smtClean="0">
                <a:latin typeface="Courier New" panose="02070309020205020404" pitchFamily="49" charset="0"/>
                <a:cs typeface="Times New Roman" panose="02020603050405020304" pitchFamily="18" charset="0"/>
              </a:rPr>
              <a:t> = </a:t>
            </a:r>
            <a:r>
              <a:rPr lang="en-US" sz="1100" kern="100" dirty="0" err="1" smtClean="0">
                <a:latin typeface="Courier New" panose="02070309020205020404" pitchFamily="49" charset="0"/>
                <a:cs typeface="Times New Roman" panose="02020603050405020304" pitchFamily="18" charset="0"/>
              </a:rPr>
              <a:t>np.mean</a:t>
            </a:r>
            <a:r>
              <a:rPr lang="en-US" sz="1100" kern="100" dirty="0" smtClean="0">
                <a:latin typeface="Courier New" panose="02070309020205020404" pitchFamily="49" charset="0"/>
                <a:cs typeface="Times New Roman" panose="02020603050405020304" pitchFamily="18" charset="0"/>
              </a:rPr>
              <a:t>(</a:t>
            </a:r>
            <a:r>
              <a:rPr lang="en-US" sz="1100" kern="100" dirty="0" err="1" smtClean="0">
                <a:latin typeface="Courier New" panose="02070309020205020404" pitchFamily="49" charset="0"/>
                <a:cs typeface="Times New Roman" panose="02020603050405020304" pitchFamily="18" charset="0"/>
              </a:rPr>
              <a:t>all_samples</a:t>
            </a:r>
            <a:r>
              <a:rPr lang="en-US" sz="1100" kern="100" dirty="0" smtClean="0">
                <a:latin typeface="Courier New" panose="02070309020205020404" pitchFamily="49" charset="0"/>
                <a:cs typeface="Times New Roman" panose="02020603050405020304" pitchFamily="18" charset="0"/>
              </a:rPr>
              <a:t>[1,:])</a:t>
            </a:r>
          </a:p>
          <a:p>
            <a:pPr marL="266700" algn="just">
              <a:lnSpc>
                <a:spcPts val="1400"/>
              </a:lnSpc>
              <a:spcAft>
                <a:spcPts val="0"/>
              </a:spcAft>
            </a:pPr>
            <a:r>
              <a:rPr lang="en-US" sz="1100" kern="100" dirty="0" err="1" smtClean="0">
                <a:latin typeface="Courier New" panose="02070309020205020404" pitchFamily="49" charset="0"/>
                <a:cs typeface="Times New Roman" panose="02020603050405020304" pitchFamily="18" charset="0"/>
              </a:rPr>
              <a:t>mean_z</a:t>
            </a:r>
            <a:r>
              <a:rPr lang="en-US" sz="1100" kern="100" dirty="0" smtClean="0">
                <a:latin typeface="Courier New" panose="02070309020205020404" pitchFamily="49" charset="0"/>
                <a:cs typeface="Times New Roman" panose="02020603050405020304" pitchFamily="18" charset="0"/>
              </a:rPr>
              <a:t> = </a:t>
            </a:r>
            <a:r>
              <a:rPr lang="en-US" sz="1100" kern="100" dirty="0" err="1" smtClean="0">
                <a:latin typeface="Courier New" panose="02070309020205020404" pitchFamily="49" charset="0"/>
                <a:cs typeface="Times New Roman" panose="02020603050405020304" pitchFamily="18" charset="0"/>
              </a:rPr>
              <a:t>np.mean</a:t>
            </a:r>
            <a:r>
              <a:rPr lang="en-US" sz="1100" kern="100" dirty="0" smtClean="0">
                <a:latin typeface="Courier New" panose="02070309020205020404" pitchFamily="49" charset="0"/>
                <a:cs typeface="Times New Roman" panose="02020603050405020304" pitchFamily="18" charset="0"/>
              </a:rPr>
              <a:t>(</a:t>
            </a:r>
            <a:r>
              <a:rPr lang="en-US" sz="1100" kern="100" dirty="0" err="1" smtClean="0">
                <a:latin typeface="Courier New" panose="02070309020205020404" pitchFamily="49" charset="0"/>
                <a:cs typeface="Times New Roman" panose="02020603050405020304" pitchFamily="18" charset="0"/>
              </a:rPr>
              <a:t>all_samples</a:t>
            </a:r>
            <a:r>
              <a:rPr lang="en-US" sz="1100" kern="100" dirty="0" smtClean="0">
                <a:latin typeface="Courier New" panose="02070309020205020404" pitchFamily="49" charset="0"/>
                <a:cs typeface="Times New Roman" panose="02020603050405020304" pitchFamily="18" charset="0"/>
              </a:rPr>
              <a:t>[2,:])</a:t>
            </a:r>
            <a:endParaRPr lang="en-US" sz="1100" kern="100" dirty="0">
              <a:latin typeface="Courier New" panose="02070309020205020404" pitchFamily="49" charset="0"/>
              <a:cs typeface="Times New Roman" panose="02020603050405020304" pitchFamily="18" charset="0"/>
            </a:endParaRPr>
          </a:p>
        </p:txBody>
      </p:sp>
      <p:sp>
        <p:nvSpPr>
          <p:cNvPr id="4" name="Rectangle 3"/>
          <p:cNvSpPr/>
          <p:nvPr/>
        </p:nvSpPr>
        <p:spPr>
          <a:xfrm>
            <a:off x="750887" y="2820194"/>
            <a:ext cx="1853392" cy="369332"/>
          </a:xfrm>
          <a:prstGeom prst="rect">
            <a:avLst/>
          </a:prstGeom>
        </p:spPr>
        <p:txBody>
          <a:bodyPr wrap="none">
            <a:spAutoFit/>
          </a:bodyPr>
          <a:lstStyle/>
          <a:p>
            <a:r>
              <a:rPr lang="zh-CN" altLang="en-US" dirty="0">
                <a:ea typeface="SimSun" charset="-122"/>
                <a:cs typeface="Times New Roman" charset="0"/>
              </a:rPr>
              <a:t>计算平均</a:t>
            </a:r>
            <a:r>
              <a:rPr lang="zh-CN" altLang="en-US" dirty="0" smtClean="0">
                <a:ea typeface="SimSun" charset="-122"/>
                <a:cs typeface="Times New Roman" charset="0"/>
              </a:rPr>
              <a:t>向量：</a:t>
            </a:r>
            <a:r>
              <a:rPr lang="en-US" dirty="0" smtClean="0"/>
              <a:t> </a:t>
            </a:r>
            <a:endParaRPr lang="en-US" dirty="0"/>
          </a:p>
        </p:txBody>
      </p:sp>
      <p:pic>
        <p:nvPicPr>
          <p:cNvPr id="5" name="Picture 4"/>
          <p:cNvPicPr>
            <a:picLocks noChangeAspect="1"/>
          </p:cNvPicPr>
          <p:nvPr/>
        </p:nvPicPr>
        <p:blipFill>
          <a:blip r:embed="rId2"/>
          <a:stretch>
            <a:fillRect/>
          </a:stretch>
        </p:blipFill>
        <p:spPr>
          <a:xfrm>
            <a:off x="2179459" y="3982474"/>
            <a:ext cx="2500876" cy="665868"/>
          </a:xfrm>
          <a:prstGeom prst="rect">
            <a:avLst/>
          </a:prstGeom>
        </p:spPr>
      </p:pic>
      <p:sp>
        <p:nvSpPr>
          <p:cNvPr id="7" name="Rectangle 6"/>
          <p:cNvSpPr/>
          <p:nvPr/>
        </p:nvSpPr>
        <p:spPr>
          <a:xfrm>
            <a:off x="608013" y="4130742"/>
            <a:ext cx="1853392" cy="369332"/>
          </a:xfrm>
          <a:prstGeom prst="rect">
            <a:avLst/>
          </a:prstGeom>
        </p:spPr>
        <p:txBody>
          <a:bodyPr wrap="none">
            <a:spAutoFit/>
          </a:bodyPr>
          <a:lstStyle/>
          <a:p>
            <a:r>
              <a:rPr lang="zh-CN" altLang="en-US" smtClean="0">
                <a:ea typeface="SimSun" charset="-122"/>
                <a:cs typeface="Times New Roman" charset="0"/>
              </a:rPr>
              <a:t>计算散布矩阵：</a:t>
            </a:r>
            <a:r>
              <a:rPr lang="en-US" dirty="0" smtClean="0"/>
              <a:t> </a:t>
            </a:r>
            <a:endParaRPr lang="en-US" dirty="0"/>
          </a:p>
        </p:txBody>
      </p:sp>
      <p:sp>
        <p:nvSpPr>
          <p:cNvPr id="10" name="Rectangle 9"/>
          <p:cNvSpPr/>
          <p:nvPr/>
        </p:nvSpPr>
        <p:spPr>
          <a:xfrm>
            <a:off x="4572000" y="4285180"/>
            <a:ext cx="4572000" cy="307777"/>
          </a:xfrm>
          <a:prstGeom prst="rect">
            <a:avLst/>
          </a:prstGeom>
        </p:spPr>
        <p:txBody>
          <a:bodyPr>
            <a:spAutoFit/>
          </a:bodyPr>
          <a:lstStyle/>
          <a:p>
            <a:r>
              <a:rPr lang="en-US" sz="1400" dirty="0" err="1" smtClean="0">
                <a:latin typeface="SimSun" charset="-122"/>
                <a:cs typeface="Times New Roman" charset="0"/>
              </a:rPr>
              <a:t>np.linalg.eig</a:t>
            </a:r>
            <a:r>
              <a:rPr lang="en-US" sz="1400" dirty="0" smtClean="0">
                <a:latin typeface="SimSun" charset="-122"/>
                <a:cs typeface="Times New Roman" charset="0"/>
              </a:rPr>
              <a:t>(</a:t>
            </a:r>
            <a:r>
              <a:rPr lang="en-US" sz="1400" dirty="0" err="1" smtClean="0">
                <a:latin typeface="SimSun" charset="-122"/>
                <a:cs typeface="Times New Roman" charset="0"/>
              </a:rPr>
              <a:t>scatter_matrix</a:t>
            </a:r>
            <a:r>
              <a:rPr lang="en-US" sz="1400" dirty="0" smtClean="0">
                <a:latin typeface="SimSun" charset="-122"/>
                <a:cs typeface="Times New Roman" charset="0"/>
              </a:rPr>
              <a:t>)</a:t>
            </a:r>
            <a:r>
              <a:rPr lang="zh-CN" altLang="en-US" sz="1400" dirty="0" smtClean="0">
                <a:latin typeface="SimSun" charset="-122"/>
                <a:cs typeface="Times New Roman" charset="0"/>
              </a:rPr>
              <a:t>计算</a:t>
            </a:r>
            <a:r>
              <a:rPr lang="zh-CN" altLang="en-US" sz="1400" dirty="0">
                <a:latin typeface="SimSun" charset="-122"/>
                <a:cs typeface="Times New Roman" charset="0"/>
              </a:rPr>
              <a:t>特征向量和特征值</a:t>
            </a:r>
            <a:r>
              <a:rPr lang="en-US" sz="1400" dirty="0"/>
              <a:t> </a:t>
            </a:r>
          </a:p>
        </p:txBody>
      </p:sp>
    </p:spTree>
    <p:extLst>
      <p:ext uri="{BB962C8B-B14F-4D97-AF65-F5344CB8AC3E}">
        <p14:creationId xmlns:p14="http://schemas.microsoft.com/office/powerpoint/2010/main" val="189088166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64934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主成分分析</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生成的两个类别</a:t>
            </a:r>
            <a:r>
              <a:rPr lang="en-US" altLang="zh-CN" sz="1800" dirty="0">
                <a:solidFill>
                  <a:srgbClr val="000000"/>
                </a:solidFill>
              </a:rPr>
              <a:t>class1_sample</a:t>
            </a:r>
            <a:r>
              <a:rPr lang="zh-CN" altLang="en-US" sz="1800" dirty="0">
                <a:solidFill>
                  <a:srgbClr val="000000"/>
                </a:solidFill>
              </a:rPr>
              <a:t>和</a:t>
            </a:r>
            <a:r>
              <a:rPr lang="en-US" altLang="zh-CN" sz="1800" dirty="0">
                <a:solidFill>
                  <a:srgbClr val="000000"/>
                </a:solidFill>
              </a:rPr>
              <a:t>class2_sample</a:t>
            </a:r>
            <a:r>
              <a:rPr lang="zh-CN" altLang="en-US" sz="1800" dirty="0">
                <a:solidFill>
                  <a:srgbClr val="000000"/>
                </a:solidFill>
              </a:rPr>
              <a:t>的样本数据维度为</a:t>
            </a:r>
            <a:r>
              <a:rPr lang="en-US" altLang="zh-CN" sz="1800" dirty="0">
                <a:solidFill>
                  <a:srgbClr val="000000"/>
                </a:solidFill>
              </a:rPr>
              <a:t>3</a:t>
            </a:r>
            <a:r>
              <a:rPr lang="zh-CN" altLang="en-US" sz="1800" dirty="0">
                <a:solidFill>
                  <a:srgbClr val="000000"/>
                </a:solidFill>
              </a:rPr>
              <a:t>维，即样本数据的特征数量为</a:t>
            </a:r>
            <a:r>
              <a:rPr lang="en-US" altLang="zh-CN" sz="1800" dirty="0">
                <a:solidFill>
                  <a:srgbClr val="000000"/>
                </a:solidFill>
              </a:rPr>
              <a:t>3</a:t>
            </a:r>
            <a:r>
              <a:rPr lang="zh-CN" altLang="en-US" sz="1800" dirty="0">
                <a:solidFill>
                  <a:srgbClr val="000000"/>
                </a:solidFill>
              </a:rPr>
              <a:t>个，将其置于</a:t>
            </a:r>
            <a:r>
              <a:rPr lang="en-US" altLang="zh-CN" sz="1800" dirty="0">
                <a:solidFill>
                  <a:srgbClr val="000000"/>
                </a:solidFill>
              </a:rPr>
              <a:t>3</a:t>
            </a:r>
            <a:r>
              <a:rPr lang="zh-CN" altLang="en-US" sz="1800" dirty="0">
                <a:solidFill>
                  <a:srgbClr val="000000"/>
                </a:solidFill>
              </a:rPr>
              <a:t>维空间中展示</a:t>
            </a:r>
            <a:endParaRPr lang="en-US" altLang="zh-CN" sz="1400" dirty="0">
              <a:solidFill>
                <a:srgbClr val="000000"/>
              </a:solidFill>
            </a:endParaRPr>
          </a:p>
        </p:txBody>
      </p:sp>
      <p:pic>
        <p:nvPicPr>
          <p:cNvPr id="10" name="Picture 414"/>
          <p:cNvPicPr/>
          <p:nvPr/>
        </p:nvPicPr>
        <p:blipFill>
          <a:blip r:embed="rId2"/>
          <a:stretch>
            <a:fillRect/>
          </a:stretch>
        </p:blipFill>
        <p:spPr>
          <a:xfrm>
            <a:off x="3155632" y="1797960"/>
            <a:ext cx="2832735" cy="2518410"/>
          </a:xfrm>
          <a:prstGeom prst="rect">
            <a:avLst/>
          </a:prstGeom>
        </p:spPr>
      </p:pic>
    </p:spTree>
    <p:extLst>
      <p:ext uri="{BB962C8B-B14F-4D97-AF65-F5344CB8AC3E}">
        <p14:creationId xmlns:p14="http://schemas.microsoft.com/office/powerpoint/2010/main" val="158505131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64934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主成分分析</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计算</a:t>
            </a:r>
            <a:r>
              <a:rPr lang="en-US" altLang="zh-CN" sz="1800" dirty="0">
                <a:solidFill>
                  <a:srgbClr val="000000"/>
                </a:solidFill>
              </a:rPr>
              <a:t>40</a:t>
            </a:r>
            <a:r>
              <a:rPr lang="zh-CN" altLang="en-US" sz="1800" dirty="0">
                <a:solidFill>
                  <a:srgbClr val="000000"/>
                </a:solidFill>
              </a:rPr>
              <a:t>个点在</a:t>
            </a:r>
            <a:r>
              <a:rPr lang="en-US" altLang="zh-CN" sz="1800" dirty="0">
                <a:solidFill>
                  <a:srgbClr val="000000"/>
                </a:solidFill>
              </a:rPr>
              <a:t>3</a:t>
            </a:r>
            <a:r>
              <a:rPr lang="zh-CN" altLang="en-US" sz="1800" dirty="0">
                <a:solidFill>
                  <a:srgbClr val="000000"/>
                </a:solidFill>
              </a:rPr>
              <a:t>个维度上的平均向量</a:t>
            </a:r>
            <a:endParaRPr lang="en-US" altLang="zh-CN" sz="1400" dirty="0">
              <a:solidFill>
                <a:srgbClr val="000000"/>
              </a:solidFill>
            </a:endParaRPr>
          </a:p>
        </p:txBody>
      </p:sp>
      <p:pic>
        <p:nvPicPr>
          <p:cNvPr id="13" name="Picture 428"/>
          <p:cNvPicPr/>
          <p:nvPr/>
        </p:nvPicPr>
        <p:blipFill>
          <a:blip r:embed="rId2"/>
          <a:stretch>
            <a:fillRect/>
          </a:stretch>
        </p:blipFill>
        <p:spPr>
          <a:xfrm>
            <a:off x="3074352" y="1733445"/>
            <a:ext cx="2995295" cy="2682875"/>
          </a:xfrm>
          <a:prstGeom prst="rect">
            <a:avLst/>
          </a:prstGeom>
        </p:spPr>
      </p:pic>
    </p:spTree>
    <p:extLst>
      <p:ext uri="{BB962C8B-B14F-4D97-AF65-F5344CB8AC3E}">
        <p14:creationId xmlns:p14="http://schemas.microsoft.com/office/powerpoint/2010/main" val="174081634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64934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主成分分析</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二</a:t>
            </a:r>
            <a:r>
              <a:rPr lang="zh-CN" altLang="en-US" sz="1800" dirty="0">
                <a:solidFill>
                  <a:srgbClr val="000000"/>
                </a:solidFill>
              </a:rPr>
              <a:t>维空间分布</a:t>
            </a:r>
            <a:endParaRPr lang="en-US" altLang="zh-CN" sz="1400" dirty="0">
              <a:solidFill>
                <a:srgbClr val="000000"/>
              </a:solidFill>
            </a:endParaRPr>
          </a:p>
        </p:txBody>
      </p:sp>
      <p:pic>
        <p:nvPicPr>
          <p:cNvPr id="10" name="Picture 426"/>
          <p:cNvPicPr/>
          <p:nvPr/>
        </p:nvPicPr>
        <p:blipFill>
          <a:blip r:embed="rId2"/>
          <a:stretch>
            <a:fillRect/>
          </a:stretch>
        </p:blipFill>
        <p:spPr>
          <a:xfrm>
            <a:off x="5146347" y="1728363"/>
            <a:ext cx="3290570" cy="2531110"/>
          </a:xfrm>
          <a:prstGeom prst="rect">
            <a:avLst/>
          </a:prstGeom>
        </p:spPr>
      </p:pic>
      <mc:AlternateContent xmlns:mc="http://schemas.openxmlformats.org/markup-compatibility/2006" xmlns:a14="http://schemas.microsoft.com/office/drawing/2010/main">
        <mc:Choice Requires="a14">
          <p:sp>
            <p:nvSpPr>
              <p:cNvPr id="2" name="Rectangle 1"/>
              <p:cNvSpPr/>
              <p:nvPr/>
            </p:nvSpPr>
            <p:spPr>
              <a:xfrm>
                <a:off x="353962" y="2105386"/>
                <a:ext cx="4572000" cy="646331"/>
              </a:xfrm>
              <a:prstGeom prst="rect">
                <a:avLst/>
              </a:prstGeom>
            </p:spPr>
            <p:txBody>
              <a:bodyPr>
                <a:spAutoFit/>
              </a:bodyPr>
              <a:lstStyle/>
              <a:p>
                <a:r>
                  <a:rPr lang="zh-CN" altLang="en-US" dirty="0">
                    <a:ea typeface="SimSun" charset="-122"/>
                    <a:cs typeface="Times New Roman" charset="0"/>
                  </a:rPr>
                  <a:t>使用公式：</a:t>
                </a:r>
                <a14:m>
                  <m:oMath xmlns:m="http://schemas.openxmlformats.org/officeDocument/2006/math">
                    <m:r>
                      <a:rPr lang="en-US" i="1">
                        <a:effectLst/>
                        <a:latin typeface="Cambria Math" charset="0"/>
                        <a:ea typeface="SimSun" charset="-122"/>
                        <a:cs typeface="Times New Roman" charset="0"/>
                      </a:rPr>
                      <m:t>𝑦</m:t>
                    </m:r>
                    <m:r>
                      <a:rPr lang="en-US" i="1">
                        <a:effectLst/>
                        <a:latin typeface="Cambria Math" charset="0"/>
                        <a:ea typeface="SimSun" charset="-122"/>
                        <a:cs typeface="Times New Roman" charset="0"/>
                      </a:rPr>
                      <m:t>=</m:t>
                    </m:r>
                    <m:sSup>
                      <m:sSupPr>
                        <m:ctrlPr>
                          <a:rPr lang="en-US" i="1">
                            <a:effectLst/>
                            <a:latin typeface="Cambria Math" charset="0"/>
                          </a:rPr>
                        </m:ctrlPr>
                      </m:sSupPr>
                      <m:e>
                        <m:r>
                          <a:rPr lang="en-US" i="1">
                            <a:effectLst/>
                            <a:latin typeface="Cambria Math" charset="0"/>
                            <a:ea typeface="SimSun" charset="-122"/>
                            <a:cs typeface="Times New Roman" charset="0"/>
                          </a:rPr>
                          <m:t>𝑊</m:t>
                        </m:r>
                      </m:e>
                      <m:sup>
                        <m:r>
                          <a:rPr lang="en-US" i="1">
                            <a:effectLst/>
                            <a:latin typeface="Cambria Math" charset="0"/>
                            <a:ea typeface="SimSun" charset="-122"/>
                            <a:cs typeface="Times New Roman" charset="0"/>
                          </a:rPr>
                          <m:t>𝑇</m:t>
                        </m:r>
                      </m:sup>
                    </m:sSup>
                    <m:r>
                      <a:rPr lang="en-US" i="1">
                        <a:effectLst/>
                        <a:latin typeface="Cambria Math" charset="0"/>
                        <a:ea typeface="SimSun" charset="-122"/>
                        <a:cs typeface="Times New Roman" charset="0"/>
                      </a:rPr>
                      <m:t> × </m:t>
                    </m:r>
                    <m:r>
                      <a:rPr lang="en-US" i="1">
                        <a:effectLst/>
                        <a:latin typeface="Cambria Math" charset="0"/>
                        <a:ea typeface="SimSun" charset="-122"/>
                        <a:cs typeface="Times New Roman" charset="0"/>
                      </a:rPr>
                      <m:t>𝑥</m:t>
                    </m:r>
                  </m:oMath>
                </a14:m>
                <a:r>
                  <a:rPr lang="zh-CN" dirty="0">
                    <a:effectLst/>
                    <a:ea typeface="SimSun" charset="-122"/>
                    <a:cs typeface="Times New Roman" charset="0"/>
                  </a:rPr>
                  <a:t>的方法将所有样本转换到新的空间</a:t>
                </a:r>
                <a:r>
                  <a:rPr lang="zh-CN" dirty="0" smtClean="0">
                    <a:effectLst/>
                    <a:ea typeface="SimSun" charset="-122"/>
                    <a:cs typeface="Times New Roman" charset="0"/>
                  </a:rPr>
                  <a:t>中</a:t>
                </a:r>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353962" y="2105386"/>
                <a:ext cx="4572000" cy="646331"/>
              </a:xfrm>
              <a:prstGeom prst="rect">
                <a:avLst/>
              </a:prstGeom>
              <a:blipFill rotWithShape="0">
                <a:blip r:embed="rId3"/>
                <a:stretch>
                  <a:fillRect l="-1067" t="-52830" r="-1200" b="-29245"/>
                </a:stretch>
              </a:blipFill>
            </p:spPr>
            <p:txBody>
              <a:bodyPr/>
              <a:lstStyle/>
              <a:p>
                <a:r>
                  <a:rPr lang="en-US">
                    <a:noFill/>
                  </a:rPr>
                  <a:t> </a:t>
                </a:r>
              </a:p>
            </p:txBody>
          </p:sp>
        </mc:Fallback>
      </mc:AlternateContent>
    </p:spTree>
    <p:extLst>
      <p:ext uri="{BB962C8B-B14F-4D97-AF65-F5344CB8AC3E}">
        <p14:creationId xmlns:p14="http://schemas.microsoft.com/office/powerpoint/2010/main" val="143194080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969319"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主成分分析</a:t>
            </a:r>
            <a:r>
              <a:rPr lang="zh-CN" altLang="en-US" dirty="0" smtClean="0"/>
              <a:t>特点</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308100"/>
            <a:ext cx="8045450" cy="2696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nSpc>
                <a:spcPct val="150000"/>
              </a:lnSpc>
            </a:pPr>
            <a:r>
              <a:rPr lang="en-US" altLang="zh-CN" sz="1800" dirty="0">
                <a:solidFill>
                  <a:srgbClr val="000000"/>
                </a:solidFill>
              </a:rPr>
              <a:t>PCA</a:t>
            </a:r>
            <a:r>
              <a:rPr lang="zh-CN" altLang="en-US" sz="1800" dirty="0">
                <a:solidFill>
                  <a:srgbClr val="000000"/>
                </a:solidFill>
              </a:rPr>
              <a:t>主要是从特征的协方差角度，去找到比较好的投影方式</a:t>
            </a:r>
            <a:r>
              <a:rPr lang="zh-CN" altLang="en-US" sz="1800" dirty="0" smtClean="0">
                <a:solidFill>
                  <a:srgbClr val="000000"/>
                </a:solidFill>
              </a:rPr>
              <a:t>。而</a:t>
            </a:r>
            <a:r>
              <a:rPr lang="en-US" altLang="zh-CN" sz="1800" dirty="0" smtClean="0">
                <a:solidFill>
                  <a:srgbClr val="000000"/>
                </a:solidFill>
              </a:rPr>
              <a:t>LDA</a:t>
            </a:r>
            <a:r>
              <a:rPr lang="zh-CN" altLang="en-US" sz="1800" dirty="0">
                <a:solidFill>
                  <a:srgbClr val="000000"/>
                </a:solidFill>
              </a:rPr>
              <a:t>更多地考虑了标注，即希望投影后不同类别之间数据点的距离更大，同一类别的数据点更</a:t>
            </a:r>
            <a:r>
              <a:rPr lang="zh-CN" altLang="en-US" sz="1800" dirty="0" smtClean="0">
                <a:solidFill>
                  <a:srgbClr val="000000"/>
                </a:solidFill>
              </a:rPr>
              <a:t>紧凑</a:t>
            </a:r>
            <a:r>
              <a:rPr lang="en-US" altLang="zh-CN" sz="1800" dirty="0" smtClean="0"/>
              <a:t/>
            </a:r>
            <a:br>
              <a:rPr lang="en-US" altLang="zh-CN" sz="1800" dirty="0" smtClean="0"/>
            </a:br>
            <a:endParaRPr lang="en-US" altLang="zh-CN" sz="1800" dirty="0" smtClean="0"/>
          </a:p>
          <a:p>
            <a:pPr>
              <a:lnSpc>
                <a:spcPct val="150000"/>
              </a:lnSpc>
            </a:pPr>
            <a:r>
              <a:rPr lang="zh-CN" altLang="en-US" sz="1800" dirty="0" smtClean="0"/>
              <a:t>当</a:t>
            </a:r>
            <a:r>
              <a:rPr lang="zh-CN" altLang="en-US" sz="1800" dirty="0"/>
              <a:t>数据量和数据维数非常大的时候，用协方差</a:t>
            </a:r>
            <a:r>
              <a:rPr lang="zh-CN" altLang="en-US" sz="1800" dirty="0" smtClean="0"/>
              <a:t>矩阵解</a:t>
            </a:r>
            <a:r>
              <a:rPr lang="en-US" sz="1800" dirty="0"/>
              <a:t>PCA</a:t>
            </a:r>
            <a:r>
              <a:rPr lang="zh-CN" altLang="en-US" sz="1800" dirty="0"/>
              <a:t>会变得非常</a:t>
            </a:r>
            <a:r>
              <a:rPr lang="zh-CN" altLang="en-US" sz="1800" dirty="0" smtClean="0"/>
              <a:t>低效</a:t>
            </a:r>
            <a:endParaRPr lang="en-US" altLang="zh-CN" sz="1800" dirty="0" smtClean="0"/>
          </a:p>
          <a:p>
            <a:pPr>
              <a:lnSpc>
                <a:spcPct val="150000"/>
              </a:lnSpc>
            </a:pPr>
            <a:r>
              <a:rPr lang="zh-CN" altLang="en-US" sz="1800" dirty="0" smtClean="0"/>
              <a:t>解决</a:t>
            </a:r>
            <a:r>
              <a:rPr lang="zh-CN" altLang="en-US" sz="1800" dirty="0"/>
              <a:t>办法是采用奇异值分解（</a:t>
            </a:r>
            <a:r>
              <a:rPr lang="en-US" sz="1800" dirty="0"/>
              <a:t>Singular Value Decomposition</a:t>
            </a:r>
            <a:r>
              <a:rPr lang="zh-CN" altLang="en-US" sz="1800" dirty="0"/>
              <a:t>，</a:t>
            </a:r>
            <a:r>
              <a:rPr lang="en-US" sz="1800" dirty="0"/>
              <a:t>SVD</a:t>
            </a:r>
            <a:r>
              <a:rPr lang="zh-CN" altLang="en-US" sz="1800" dirty="0" smtClean="0"/>
              <a:t>）</a:t>
            </a:r>
            <a:r>
              <a:rPr lang="en-US" sz="1800" dirty="0" smtClean="0"/>
              <a:t> </a:t>
            </a:r>
            <a:endParaRPr lang="en-US" altLang="zh-CN" sz="1400" dirty="0">
              <a:solidFill>
                <a:srgbClr val="000000"/>
              </a:solidFill>
            </a:endParaRPr>
          </a:p>
        </p:txBody>
      </p:sp>
    </p:spTree>
    <p:extLst>
      <p:ext uri="{BB962C8B-B14F-4D97-AF65-F5344CB8AC3E}">
        <p14:creationId xmlns:p14="http://schemas.microsoft.com/office/powerpoint/2010/main" val="192731093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2006190"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奇异值分解</a:t>
            </a:r>
            <a:r>
              <a:rPr kumimoji="0" lang="en-US" altLang="zh-CN" dirty="0" smtClean="0"/>
              <a:t>SVD</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0" name="Rectangle 19"/>
              <p:cNvSpPr/>
              <p:nvPr/>
            </p:nvSpPr>
            <p:spPr>
              <a:xfrm>
                <a:off x="608013" y="985675"/>
                <a:ext cx="7525722" cy="3400611"/>
              </a:xfrm>
              <a:prstGeom prst="rect">
                <a:avLst/>
              </a:prstGeom>
            </p:spPr>
            <p:txBody>
              <a:bodyPr wrap="square">
                <a:spAutoFit/>
              </a:bodyPr>
              <a:lstStyle/>
              <a:p>
                <a:pPr indent="266700" algn="just">
                  <a:lnSpc>
                    <a:spcPct val="150000"/>
                  </a:lnSpc>
                  <a:spcAft>
                    <a:spcPts val="0"/>
                  </a:spcAft>
                </a:pPr>
                <a:r>
                  <a:rPr lang="zh-CN" altLang="en-US" kern="100" dirty="0">
                    <a:latin typeface="SimSun" charset="-122"/>
                    <a:cs typeface="Times New Roman" charset="0"/>
                  </a:rPr>
                  <a:t>对于任意</a:t>
                </a:r>
                <a14:m>
                  <m:oMath xmlns:m="http://schemas.openxmlformats.org/officeDocument/2006/math">
                    <m:r>
                      <a:rPr lang="en-US" i="1" kern="100">
                        <a:effectLst/>
                        <a:latin typeface="Cambria Math" charset="0"/>
                        <a:cs typeface="Times New Roman" charset="0"/>
                      </a:rPr>
                      <m:t>𝑚</m:t>
                    </m:r>
                    <m:r>
                      <a:rPr lang="en-US" i="1" kern="100">
                        <a:effectLst/>
                        <a:latin typeface="Cambria Math" charset="0"/>
                        <a:cs typeface="Times New Roman" charset="0"/>
                      </a:rPr>
                      <m:t>×</m:t>
                    </m:r>
                    <m:r>
                      <a:rPr lang="en-US" i="1" kern="100">
                        <a:effectLst/>
                        <a:latin typeface="Cambria Math" charset="0"/>
                        <a:cs typeface="Times New Roman" charset="0"/>
                      </a:rPr>
                      <m:t>𝑛</m:t>
                    </m:r>
                  </m:oMath>
                </a14:m>
                <a:r>
                  <a:rPr lang="zh-CN" kern="100" dirty="0">
                    <a:effectLst/>
                    <a:latin typeface="SimSun" charset="-122"/>
                    <a:cs typeface="Times New Roman" charset="0"/>
                  </a:rPr>
                  <a:t>的输入矩阵</a:t>
                </a:r>
                <a14:m>
                  <m:oMath xmlns:m="http://schemas.openxmlformats.org/officeDocument/2006/math">
                    <m:r>
                      <a:rPr lang="en-US" i="1" kern="100">
                        <a:effectLst/>
                        <a:latin typeface="Cambria Math" charset="0"/>
                        <a:cs typeface="Times New Roman" charset="0"/>
                      </a:rPr>
                      <m:t>𝐴</m:t>
                    </m:r>
                  </m:oMath>
                </a14:m>
                <a:r>
                  <a:rPr lang="zh-CN" kern="100" dirty="0">
                    <a:effectLst/>
                    <a:latin typeface="SimSun" charset="-122"/>
                    <a:cs typeface="Times New Roman" charset="0"/>
                  </a:rPr>
                  <a:t>，</a:t>
                </a:r>
                <a:r>
                  <a:rPr lang="en-US" kern="100" dirty="0">
                    <a:effectLst/>
                    <a:latin typeface="SimSun" charset="-122"/>
                    <a:cs typeface="Times New Roman" charset="0"/>
                  </a:rPr>
                  <a:t>SVD</a:t>
                </a:r>
                <a:r>
                  <a:rPr lang="zh-CN" kern="100" dirty="0">
                    <a:effectLst/>
                    <a:latin typeface="SimSun" charset="-122"/>
                    <a:cs typeface="Times New Roman" charset="0"/>
                  </a:rPr>
                  <a:t>分解结果为：</a:t>
                </a:r>
                <a:endParaRPr lang="en-US" kern="100" dirty="0">
                  <a:effectLst/>
                  <a:latin typeface="SimSun" charset="-122"/>
                  <a:cs typeface="Times New Roman" charset="0"/>
                </a:endParaRPr>
              </a:p>
              <a:p>
                <a:pPr indent="266700" algn="ctr">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en-US" i="1" kern="100">
                              <a:effectLst/>
                              <a:latin typeface="Cambria Math" charset="0"/>
                              <a:cs typeface="Times New Roman" charset="0"/>
                            </a:rPr>
                          </m:ctrlPr>
                        </m:sSubPr>
                        <m:e>
                          <m:r>
                            <a:rPr lang="en-US" i="1" kern="100">
                              <a:effectLst/>
                              <a:latin typeface="Cambria Math" charset="0"/>
                              <a:cs typeface="Times New Roman" charset="0"/>
                            </a:rPr>
                            <m:t>𝐴</m:t>
                          </m:r>
                        </m:e>
                        <m:sub>
                          <m:r>
                            <a:rPr lang="en-US" i="1" kern="100">
                              <a:effectLst/>
                              <a:latin typeface="Cambria Math" charset="0"/>
                              <a:cs typeface="Times New Roman" charset="0"/>
                            </a:rPr>
                            <m:t>[</m:t>
                          </m:r>
                          <m:r>
                            <a:rPr lang="en-US" i="1" kern="100">
                              <a:effectLst/>
                              <a:latin typeface="Cambria Math" charset="0"/>
                              <a:cs typeface="Times New Roman" charset="0"/>
                            </a:rPr>
                            <m:t>𝑚</m:t>
                          </m:r>
                          <m:r>
                            <a:rPr lang="en-US" i="1" kern="100">
                              <a:effectLst/>
                              <a:latin typeface="Cambria Math" charset="0"/>
                              <a:cs typeface="Times New Roman" charset="0"/>
                            </a:rPr>
                            <m:t>×</m:t>
                          </m:r>
                          <m:r>
                            <a:rPr lang="en-US" i="1" kern="100">
                              <a:effectLst/>
                              <a:latin typeface="Cambria Math" charset="0"/>
                              <a:cs typeface="Times New Roman" charset="0"/>
                            </a:rPr>
                            <m:t>𝑛</m:t>
                          </m:r>
                          <m:r>
                            <a:rPr lang="en-US" i="1" kern="100">
                              <a:effectLst/>
                              <a:latin typeface="Cambria Math" charset="0"/>
                              <a:cs typeface="Times New Roman" charset="0"/>
                            </a:rPr>
                            <m:t>]</m:t>
                          </m:r>
                        </m:sub>
                      </m:sSub>
                      <m:r>
                        <a:rPr lang="en-US" i="1" kern="100">
                          <a:effectLst/>
                          <a:latin typeface="Cambria Math" charset="0"/>
                          <a:cs typeface="Times New Roman" charset="0"/>
                        </a:rPr>
                        <m:t>=</m:t>
                      </m:r>
                      <m:sSub>
                        <m:sSubPr>
                          <m:ctrlPr>
                            <a:rPr lang="en-US" i="1" kern="100">
                              <a:effectLst/>
                              <a:latin typeface="Cambria Math" charset="0"/>
                              <a:cs typeface="Times New Roman" charset="0"/>
                            </a:rPr>
                          </m:ctrlPr>
                        </m:sSubPr>
                        <m:e>
                          <m:r>
                            <a:rPr lang="en-US" i="1" kern="100">
                              <a:effectLst/>
                              <a:latin typeface="Cambria Math" charset="0"/>
                              <a:cs typeface="Times New Roman" charset="0"/>
                            </a:rPr>
                            <m:t>𝑈</m:t>
                          </m:r>
                        </m:e>
                        <m:sub>
                          <m:r>
                            <a:rPr lang="en-US" i="1" kern="100">
                              <a:effectLst/>
                              <a:latin typeface="Cambria Math" charset="0"/>
                              <a:cs typeface="Times New Roman" charset="0"/>
                            </a:rPr>
                            <m:t>[</m:t>
                          </m:r>
                          <m:r>
                            <a:rPr lang="en-US" i="1" kern="100">
                              <a:effectLst/>
                              <a:latin typeface="Cambria Math" charset="0"/>
                              <a:cs typeface="Times New Roman" charset="0"/>
                            </a:rPr>
                            <m:t>𝑚</m:t>
                          </m:r>
                          <m:r>
                            <a:rPr lang="en-US" i="1" kern="100">
                              <a:effectLst/>
                              <a:latin typeface="Cambria Math" charset="0"/>
                              <a:cs typeface="Times New Roman" charset="0"/>
                            </a:rPr>
                            <m:t>×</m:t>
                          </m:r>
                          <m:r>
                            <a:rPr lang="en-US" i="1" kern="100">
                              <a:effectLst/>
                              <a:latin typeface="Cambria Math" charset="0"/>
                              <a:cs typeface="Times New Roman" charset="0"/>
                            </a:rPr>
                            <m:t>𝑚</m:t>
                          </m:r>
                          <m:r>
                            <a:rPr lang="en-US" i="1" kern="100">
                              <a:effectLst/>
                              <a:latin typeface="Cambria Math" charset="0"/>
                              <a:cs typeface="Times New Roman" charset="0"/>
                            </a:rPr>
                            <m:t>]</m:t>
                          </m:r>
                        </m:sub>
                      </m:sSub>
                      <m:sSub>
                        <m:sSubPr>
                          <m:ctrlPr>
                            <a:rPr lang="en-US" i="1" kern="100">
                              <a:effectLst/>
                              <a:latin typeface="Cambria Math" charset="0"/>
                              <a:cs typeface="Times New Roman" charset="0"/>
                            </a:rPr>
                          </m:ctrlPr>
                        </m:sSubPr>
                        <m:e>
                          <m:r>
                            <a:rPr lang="en-US" i="1" kern="100">
                              <a:effectLst/>
                              <a:latin typeface="Cambria Math" charset="0"/>
                              <a:cs typeface="Times New Roman" charset="0"/>
                            </a:rPr>
                            <m:t>∑</m:t>
                          </m:r>
                        </m:e>
                        <m:sub>
                          <m:r>
                            <a:rPr lang="en-US" i="1" kern="100">
                              <a:effectLst/>
                              <a:latin typeface="Cambria Math" charset="0"/>
                              <a:cs typeface="Times New Roman" charset="0"/>
                            </a:rPr>
                            <m:t>[</m:t>
                          </m:r>
                          <m:r>
                            <a:rPr lang="en-US" i="1" kern="100">
                              <a:effectLst/>
                              <a:latin typeface="Cambria Math" charset="0"/>
                              <a:cs typeface="Times New Roman" charset="0"/>
                            </a:rPr>
                            <m:t>𝑚</m:t>
                          </m:r>
                          <m:r>
                            <a:rPr lang="en-US" i="1" kern="100">
                              <a:effectLst/>
                              <a:latin typeface="Cambria Math" charset="0"/>
                              <a:cs typeface="Times New Roman" charset="0"/>
                            </a:rPr>
                            <m:t>×</m:t>
                          </m:r>
                          <m:r>
                            <a:rPr lang="en-US" i="1" kern="100">
                              <a:effectLst/>
                              <a:latin typeface="Cambria Math" charset="0"/>
                              <a:cs typeface="Times New Roman" charset="0"/>
                            </a:rPr>
                            <m:t>𝑛</m:t>
                          </m:r>
                          <m:r>
                            <a:rPr lang="en-US" i="1" kern="100">
                              <a:effectLst/>
                              <a:latin typeface="Cambria Math" charset="0"/>
                              <a:cs typeface="Times New Roman" charset="0"/>
                            </a:rPr>
                            <m:t>]</m:t>
                          </m:r>
                        </m:sub>
                      </m:sSub>
                      <m:sSup>
                        <m:sSupPr>
                          <m:ctrlPr>
                            <a:rPr lang="en-US" i="1" kern="100">
                              <a:effectLst/>
                              <a:latin typeface="Cambria Math" charset="0"/>
                              <a:cs typeface="Times New Roman" charset="0"/>
                            </a:rPr>
                          </m:ctrlPr>
                        </m:sSupPr>
                        <m:e>
                          <m:r>
                            <a:rPr lang="en-US" i="1" kern="100">
                              <a:effectLst/>
                              <a:latin typeface="Cambria Math" charset="0"/>
                              <a:cs typeface="Times New Roman" charset="0"/>
                            </a:rPr>
                            <m:t>(</m:t>
                          </m:r>
                          <m:sSub>
                            <m:sSubPr>
                              <m:ctrlPr>
                                <a:rPr lang="en-US" i="1" kern="100">
                                  <a:effectLst/>
                                  <a:latin typeface="Cambria Math" charset="0"/>
                                  <a:cs typeface="Times New Roman" charset="0"/>
                                </a:rPr>
                              </m:ctrlPr>
                            </m:sSubPr>
                            <m:e>
                              <m:r>
                                <a:rPr lang="en-US" i="1" kern="100">
                                  <a:effectLst/>
                                  <a:latin typeface="Cambria Math" charset="0"/>
                                  <a:cs typeface="Times New Roman" charset="0"/>
                                </a:rPr>
                                <m:t>𝑉</m:t>
                              </m:r>
                            </m:e>
                            <m:sub>
                              <m:r>
                                <a:rPr lang="en-US" i="1" kern="100">
                                  <a:effectLst/>
                                  <a:latin typeface="Cambria Math" charset="0"/>
                                  <a:cs typeface="Times New Roman" charset="0"/>
                                </a:rPr>
                                <m:t>[</m:t>
                              </m:r>
                              <m:r>
                                <a:rPr lang="en-US" i="1" kern="100">
                                  <a:effectLst/>
                                  <a:latin typeface="Cambria Math" charset="0"/>
                                  <a:cs typeface="Times New Roman" charset="0"/>
                                </a:rPr>
                                <m:t>𝑛</m:t>
                              </m:r>
                              <m:r>
                                <a:rPr lang="en-US" i="1" kern="100">
                                  <a:effectLst/>
                                  <a:latin typeface="Cambria Math" charset="0"/>
                                  <a:cs typeface="Times New Roman" charset="0"/>
                                </a:rPr>
                                <m:t>×</m:t>
                              </m:r>
                              <m:r>
                                <a:rPr lang="en-US" i="1" kern="100">
                                  <a:effectLst/>
                                  <a:latin typeface="Cambria Math" charset="0"/>
                                  <a:cs typeface="Times New Roman" charset="0"/>
                                </a:rPr>
                                <m:t>𝑛</m:t>
                              </m:r>
                              <m:r>
                                <a:rPr lang="en-US" i="1" kern="100">
                                  <a:effectLst/>
                                  <a:latin typeface="Cambria Math" charset="0"/>
                                  <a:cs typeface="Times New Roman" charset="0"/>
                                </a:rPr>
                                <m:t>]</m:t>
                              </m:r>
                            </m:sub>
                          </m:sSub>
                          <m:r>
                            <a:rPr lang="en-US" i="1" kern="100">
                              <a:effectLst/>
                              <a:latin typeface="Cambria Math" charset="0"/>
                              <a:cs typeface="Times New Roman" charset="0"/>
                            </a:rPr>
                            <m:t>)</m:t>
                          </m:r>
                        </m:e>
                        <m:sup>
                          <m:r>
                            <a:rPr lang="en-US" i="1" kern="100">
                              <a:effectLst/>
                              <a:latin typeface="Cambria Math" charset="0"/>
                              <a:cs typeface="Times New Roman" charset="0"/>
                            </a:rPr>
                            <m:t>𝑇</m:t>
                          </m:r>
                        </m:sup>
                      </m:sSup>
                    </m:oMath>
                  </m:oMathPara>
                </a14:m>
                <a:endParaRPr lang="en-US" kern="100" dirty="0" smtClean="0">
                  <a:effectLst/>
                  <a:latin typeface="SimSun" charset="-122"/>
                  <a:cs typeface="Times New Roman" charset="0"/>
                </a:endParaRPr>
              </a:p>
              <a:p>
                <a:pPr indent="266700" algn="ctr">
                  <a:lnSpc>
                    <a:spcPct val="150000"/>
                  </a:lnSpc>
                  <a:spcAft>
                    <a:spcPts val="0"/>
                  </a:spcAft>
                </a:pPr>
                <a:endParaRPr lang="en-US" kern="100" dirty="0">
                  <a:effectLst/>
                  <a:latin typeface="SimSun" charset="-122"/>
                  <a:cs typeface="Times New Roman" charset="0"/>
                </a:endParaRPr>
              </a:p>
              <a:p>
                <a:pPr algn="just">
                  <a:lnSpc>
                    <a:spcPct val="150000"/>
                  </a:lnSpc>
                  <a:spcAft>
                    <a:spcPts val="0"/>
                  </a:spcAft>
                </a:pPr>
                <a:r>
                  <a:rPr lang="zh-CN" altLang="en-US" kern="100" dirty="0" smtClean="0">
                    <a:effectLst/>
                    <a:latin typeface="SimSun" charset="-122"/>
                    <a:cs typeface="Times New Roman" charset="0"/>
                  </a:rPr>
                  <a:t>其中</a:t>
                </a:r>
                <a:r>
                  <a:rPr lang="en-US" kern="100" dirty="0" smtClean="0">
                    <a:effectLst/>
                    <a:latin typeface="SimSun" charset="-122"/>
                    <a:cs typeface="Times New Roman" charset="0"/>
                  </a:rPr>
                  <a:t>,</a:t>
                </a:r>
                <a14:m>
                  <m:oMath xmlns:m="http://schemas.openxmlformats.org/officeDocument/2006/math">
                    <m:r>
                      <a:rPr lang="en-US" i="1" kern="100">
                        <a:effectLst/>
                        <a:latin typeface="Cambria Math" charset="0"/>
                        <a:cs typeface="Times New Roman" charset="0"/>
                      </a:rPr>
                      <m:t>𝑈</m:t>
                    </m:r>
                  </m:oMath>
                </a14:m>
                <a:r>
                  <a:rPr lang="zh-CN" kern="100" dirty="0">
                    <a:effectLst/>
                    <a:latin typeface="SimSun" charset="-122"/>
                    <a:cs typeface="Times New Roman" charset="0"/>
                  </a:rPr>
                  <a:t>为左奇异矩阵，</a:t>
                </a:r>
                <a14:m>
                  <m:oMath xmlns:m="http://schemas.openxmlformats.org/officeDocument/2006/math">
                    <m:r>
                      <a:rPr lang="en-US" i="1" kern="100">
                        <a:effectLst/>
                        <a:latin typeface="Cambria Math" charset="0"/>
                        <a:cs typeface="Times New Roman" charset="0"/>
                      </a:rPr>
                      <m:t>∑</m:t>
                    </m:r>
                  </m:oMath>
                </a14:m>
                <a:r>
                  <a:rPr lang="zh-CN" kern="100" dirty="0">
                    <a:effectLst/>
                    <a:latin typeface="SimSun" charset="-122"/>
                    <a:cs typeface="Times New Roman" charset="0"/>
                  </a:rPr>
                  <a:t>为奇异值矩阵，除主对角线上的元素外全为</a:t>
                </a:r>
                <a:r>
                  <a:rPr lang="en-US" kern="100" dirty="0">
                    <a:effectLst/>
                    <a:latin typeface="SimSun" charset="-122"/>
                    <a:cs typeface="Times New Roman" charset="0"/>
                  </a:rPr>
                  <a:t>0</a:t>
                </a:r>
                <a:r>
                  <a:rPr lang="zh-CN" kern="100" dirty="0">
                    <a:effectLst/>
                    <a:latin typeface="SimSun" charset="-122"/>
                    <a:cs typeface="Times New Roman" charset="0"/>
                  </a:rPr>
                  <a:t>，主对角线上的每个元素都称为奇异值，</a:t>
                </a:r>
                <a14:m>
                  <m:oMath xmlns:m="http://schemas.openxmlformats.org/officeDocument/2006/math">
                    <m:r>
                      <a:rPr lang="en-US" b="1" i="1" kern="100">
                        <a:effectLst/>
                        <a:latin typeface="Cambria Math" charset="0"/>
                        <a:cs typeface="Times New Roman" charset="0"/>
                      </a:rPr>
                      <m:t>𝑽</m:t>
                    </m:r>
                  </m:oMath>
                </a14:m>
                <a:r>
                  <a:rPr lang="zh-CN" kern="100" dirty="0">
                    <a:effectLst/>
                    <a:latin typeface="SimSun" charset="-122"/>
                    <a:cs typeface="Times New Roman" charset="0"/>
                  </a:rPr>
                  <a:t>为右奇异矩阵</a:t>
                </a:r>
                <a:r>
                  <a:rPr lang="zh-CN" kern="100" dirty="0" smtClean="0">
                    <a:effectLst/>
                    <a:latin typeface="SimSun" charset="-122"/>
                    <a:cs typeface="Times New Roman" charset="0"/>
                  </a:rPr>
                  <a:t>。</a:t>
                </a:r>
                <a:endParaRPr lang="en-US" altLang="zh-CN" kern="100" dirty="0" smtClean="0">
                  <a:effectLst/>
                  <a:latin typeface="SimSun" charset="-122"/>
                  <a:cs typeface="Times New Roman" charset="0"/>
                </a:endParaRPr>
              </a:p>
              <a:p>
                <a:pPr algn="just">
                  <a:lnSpc>
                    <a:spcPct val="150000"/>
                  </a:lnSpc>
                  <a:spcAft>
                    <a:spcPts val="0"/>
                  </a:spcAft>
                </a:pPr>
                <a:r>
                  <a:rPr lang="zh-CN" kern="100" dirty="0" smtClean="0">
                    <a:effectLst/>
                    <a:latin typeface="SimSun" charset="-122"/>
                    <a:cs typeface="Times New Roman" charset="0"/>
                  </a:rPr>
                  <a:t>矩阵</a:t>
                </a:r>
                <a14:m>
                  <m:oMath xmlns:m="http://schemas.openxmlformats.org/officeDocument/2006/math">
                    <m:r>
                      <a:rPr lang="en-US" i="1" kern="100">
                        <a:effectLst/>
                        <a:latin typeface="Cambria Math" charset="0"/>
                        <a:cs typeface="Times New Roman" charset="0"/>
                      </a:rPr>
                      <m:t>𝑈</m:t>
                    </m:r>
                  </m:oMath>
                </a14:m>
                <a:r>
                  <a:rPr lang="zh-CN" kern="100" dirty="0">
                    <a:effectLst/>
                    <a:latin typeface="SimSun" charset="-122"/>
                    <a:cs typeface="Times New Roman" charset="0"/>
                  </a:rPr>
                  <a:t>、</a:t>
                </a:r>
                <a14:m>
                  <m:oMath xmlns:m="http://schemas.openxmlformats.org/officeDocument/2006/math">
                    <m:r>
                      <a:rPr lang="zh-CN" i="1" kern="100">
                        <a:effectLst/>
                        <a:latin typeface="Cambria Math" charset="0"/>
                        <a:ea typeface="Cambria Math" charset="0"/>
                        <a:cs typeface="Times New Roman" charset="0"/>
                      </a:rPr>
                      <m:t> </m:t>
                    </m:r>
                    <m:r>
                      <a:rPr lang="en-US" i="1" kern="100">
                        <a:effectLst/>
                        <a:latin typeface="Cambria Math" charset="0"/>
                        <a:cs typeface="Times New Roman" charset="0"/>
                      </a:rPr>
                      <m:t>𝑉</m:t>
                    </m:r>
                  </m:oMath>
                </a14:m>
                <a:r>
                  <a:rPr lang="zh-CN" kern="100" dirty="0">
                    <a:effectLst/>
                    <a:latin typeface="SimSun" charset="-122"/>
                    <a:cs typeface="Times New Roman" charset="0"/>
                  </a:rPr>
                  <a:t>中的列向量均为正交单位向量，而矩阵</a:t>
                </a:r>
                <a14:m>
                  <m:oMath xmlns:m="http://schemas.openxmlformats.org/officeDocument/2006/math">
                    <m:r>
                      <a:rPr lang="en-US" i="1" kern="100">
                        <a:effectLst/>
                        <a:latin typeface="Cambria Math" charset="0"/>
                        <a:cs typeface="Times New Roman" charset="0"/>
                      </a:rPr>
                      <m:t>∑</m:t>
                    </m:r>
                  </m:oMath>
                </a14:m>
                <a:r>
                  <a:rPr lang="zh-CN" kern="100" dirty="0">
                    <a:effectLst/>
                    <a:latin typeface="SimSun" charset="-122"/>
                    <a:cs typeface="Times New Roman" charset="0"/>
                  </a:rPr>
                  <a:t>为对角阵，并且从左上到右下以递减的顺序排序</a:t>
                </a:r>
                <a:r>
                  <a:rPr lang="zh-CN" kern="100" dirty="0" smtClean="0">
                    <a:effectLst/>
                    <a:latin typeface="SimSun" charset="-122"/>
                    <a:cs typeface="Times New Roman" charset="0"/>
                  </a:rPr>
                  <a:t>，</a:t>
                </a:r>
                <a:endParaRPr lang="en-US" altLang="zh-CN" kern="100" dirty="0" smtClean="0">
                  <a:effectLst/>
                  <a:latin typeface="SimSun" charset="-122"/>
                  <a:cs typeface="Times New Roman" charset="0"/>
                </a:endParaRPr>
              </a:p>
              <a:p>
                <a:pPr algn="just">
                  <a:lnSpc>
                    <a:spcPct val="150000"/>
                  </a:lnSpc>
                  <a:spcAft>
                    <a:spcPts val="0"/>
                  </a:spcAft>
                </a:pPr>
                <a:r>
                  <a:rPr lang="zh-CN" kern="100" dirty="0" smtClean="0">
                    <a:effectLst/>
                    <a:latin typeface="SimSun" charset="-122"/>
                    <a:cs typeface="Times New Roman" charset="0"/>
                  </a:rPr>
                  <a:t>可以</a:t>
                </a:r>
                <a:r>
                  <a:rPr lang="zh-CN" kern="100" dirty="0">
                    <a:effectLst/>
                    <a:latin typeface="SimSun" charset="-122"/>
                    <a:cs typeface="Times New Roman" charset="0"/>
                  </a:rPr>
                  <a:t>直接借用</a:t>
                </a:r>
                <a:r>
                  <a:rPr lang="en-US" kern="100" dirty="0">
                    <a:effectLst/>
                    <a:latin typeface="SimSun" charset="-122"/>
                    <a:cs typeface="Times New Roman" charset="0"/>
                  </a:rPr>
                  <a:t>SVD</a:t>
                </a:r>
                <a:r>
                  <a:rPr lang="zh-CN" kern="100" dirty="0">
                    <a:effectLst/>
                    <a:latin typeface="SimSun" charset="-122"/>
                    <a:cs typeface="Times New Roman" charset="0"/>
                  </a:rPr>
                  <a:t>的结果来获取协方差矩阵的特征向量和特征值。</a:t>
                </a:r>
                <a:endParaRPr lang="en-US" kern="100" dirty="0">
                  <a:effectLst/>
                  <a:latin typeface="SimSun" charset="-122"/>
                  <a:cs typeface="Times New Roman" charset="0"/>
                </a:endParaRPr>
              </a:p>
            </p:txBody>
          </p:sp>
        </mc:Choice>
        <mc:Fallback xmlns="">
          <p:sp>
            <p:nvSpPr>
              <p:cNvPr id="20" name="Rectangle 19"/>
              <p:cNvSpPr>
                <a:spLocks noRot="1" noChangeAspect="1" noMove="1" noResize="1" noEditPoints="1" noAdjustHandles="1" noChangeArrowheads="1" noChangeShapeType="1" noTextEdit="1"/>
              </p:cNvSpPr>
              <p:nvPr/>
            </p:nvSpPr>
            <p:spPr>
              <a:xfrm>
                <a:off x="608013" y="985675"/>
                <a:ext cx="7525722" cy="3400611"/>
              </a:xfrm>
              <a:prstGeom prst="rect">
                <a:avLst/>
              </a:prstGeom>
              <a:blipFill rotWithShape="0">
                <a:blip r:embed="rId2"/>
                <a:stretch>
                  <a:fillRect l="-729" r="-648" b="-1792"/>
                </a:stretch>
              </a:blipFill>
            </p:spPr>
            <p:txBody>
              <a:bodyPr/>
              <a:lstStyle/>
              <a:p>
                <a:r>
                  <a:rPr lang="en-US">
                    <a:noFill/>
                  </a:rPr>
                  <a:t> </a:t>
                </a:r>
              </a:p>
            </p:txBody>
          </p:sp>
        </mc:Fallback>
      </mc:AlternateContent>
    </p:spTree>
    <p:extLst>
      <p:ext uri="{BB962C8B-B14F-4D97-AF65-F5344CB8AC3E}">
        <p14:creationId xmlns:p14="http://schemas.microsoft.com/office/powerpoint/2010/main" val="181898642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2522384"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奇异值分解</a:t>
            </a:r>
            <a:r>
              <a:rPr kumimoji="0" lang="en-US" altLang="zh-CN" dirty="0" smtClean="0"/>
              <a:t>SVD</a:t>
            </a:r>
            <a:r>
              <a:rPr kumimoji="0" lang="zh-CN" altLang="en-US" dirty="0" smtClean="0"/>
              <a:t>降维</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20" name="Rectangle 19"/>
          <p:cNvSpPr/>
          <p:nvPr/>
        </p:nvSpPr>
        <p:spPr>
          <a:xfrm>
            <a:off x="5545393" y="985675"/>
            <a:ext cx="2588341" cy="442878"/>
          </a:xfrm>
          <a:prstGeom prst="rect">
            <a:avLst/>
          </a:prstGeom>
        </p:spPr>
        <p:txBody>
          <a:bodyPr wrap="square">
            <a:spAutoFit/>
          </a:bodyPr>
          <a:lstStyle/>
          <a:p>
            <a:pPr indent="266700" algn="just">
              <a:lnSpc>
                <a:spcPct val="150000"/>
              </a:lnSpc>
              <a:spcAft>
                <a:spcPts val="0"/>
              </a:spcAft>
            </a:pPr>
            <a:endParaRPr lang="en-US" kern="100" dirty="0">
              <a:effectLst/>
              <a:latin typeface="SimSun" charset="-122"/>
              <a:cs typeface="Times New Roman" charset="0"/>
            </a:endParaRPr>
          </a:p>
        </p:txBody>
      </p:sp>
      <p:sp>
        <p:nvSpPr>
          <p:cNvPr id="2" name="Rectangle 1"/>
          <p:cNvSpPr/>
          <p:nvPr/>
        </p:nvSpPr>
        <p:spPr>
          <a:xfrm>
            <a:off x="464574" y="1012662"/>
            <a:ext cx="4572000" cy="2611741"/>
          </a:xfrm>
          <a:prstGeom prst="rect">
            <a:avLst/>
          </a:prstGeom>
        </p:spPr>
        <p:txBody>
          <a:bodyPr>
            <a:spAutoFit/>
          </a:bodyPr>
          <a:lstStyle/>
          <a:p>
            <a:pPr algn="just">
              <a:lnSpc>
                <a:spcPts val="1400"/>
              </a:lnSpc>
              <a:spcAft>
                <a:spcPts val="0"/>
              </a:spcAft>
            </a:pPr>
            <a:r>
              <a:rPr lang="en-US" sz="1400" kern="100" dirty="0">
                <a:latin typeface="Courier New" charset="0"/>
                <a:cs typeface="Times New Roman" charset="0"/>
              </a:rPr>
              <a:t>data = </a:t>
            </a:r>
            <a:r>
              <a:rPr lang="en-US" sz="1400" kern="100" dirty="0" err="1">
                <a:latin typeface="Courier New" charset="0"/>
                <a:cs typeface="Times New Roman" charset="0"/>
              </a:rPr>
              <a:t>df.iloc</a:t>
            </a:r>
            <a:r>
              <a:rPr lang="en-US" sz="1400" kern="100" dirty="0">
                <a:latin typeface="Courier New" charset="0"/>
                <a:cs typeface="Times New Roman" charset="0"/>
              </a:rPr>
              <a:t>[:, :-1].values</a:t>
            </a:r>
            <a:endParaRPr lang="en-US" sz="1400" kern="100" dirty="0">
              <a:latin typeface="SimSun" charset="-122"/>
              <a:cs typeface="Times New Roman" charset="0"/>
            </a:endParaRPr>
          </a:p>
          <a:p>
            <a:pPr algn="just">
              <a:lnSpc>
                <a:spcPts val="1400"/>
              </a:lnSpc>
              <a:spcAft>
                <a:spcPts val="0"/>
              </a:spcAft>
            </a:pPr>
            <a:r>
              <a:rPr lang="en-US" sz="1400" kern="100" dirty="0" err="1">
                <a:latin typeface="Courier New" charset="0"/>
                <a:cs typeface="Times New Roman" charset="0"/>
              </a:rPr>
              <a:t>samples,features</a:t>
            </a:r>
            <a:r>
              <a:rPr lang="en-US" sz="1400" kern="100" dirty="0">
                <a:latin typeface="Courier New" charset="0"/>
                <a:cs typeface="Times New Roman" charset="0"/>
              </a:rPr>
              <a:t> = </a:t>
            </a:r>
            <a:r>
              <a:rPr lang="en-US" sz="1400" kern="100" dirty="0" err="1">
                <a:latin typeface="Courier New" charset="0"/>
                <a:cs typeface="Times New Roman" charset="0"/>
              </a:rPr>
              <a:t>df.shape</a:t>
            </a:r>
            <a:endParaRPr lang="en-US" sz="1400" kern="100" dirty="0">
              <a:latin typeface="SimSun" charset="-122"/>
              <a:cs typeface="Times New Roman" charset="0"/>
            </a:endParaRPr>
          </a:p>
          <a:p>
            <a:pPr algn="just">
              <a:lnSpc>
                <a:spcPts val="1400"/>
              </a:lnSpc>
              <a:spcAft>
                <a:spcPts val="0"/>
              </a:spcAft>
            </a:pPr>
            <a:r>
              <a:rPr lang="en-US" sz="1400" kern="100" dirty="0">
                <a:latin typeface="Courier New" charset="0"/>
                <a:cs typeface="Times New Roman" charset="0"/>
              </a:rPr>
              <a:t>U, s, V = </a:t>
            </a:r>
            <a:r>
              <a:rPr lang="en-US" sz="1400" kern="100" dirty="0" err="1">
                <a:latin typeface="Courier New" charset="0"/>
                <a:cs typeface="Times New Roman" charset="0"/>
              </a:rPr>
              <a:t>linalg.svd</a:t>
            </a:r>
            <a:r>
              <a:rPr lang="en-US" sz="1400" kern="100" dirty="0">
                <a:latin typeface="Courier New" charset="0"/>
                <a:cs typeface="Times New Roman" charset="0"/>
              </a:rPr>
              <a:t>( data )</a:t>
            </a:r>
            <a:endParaRPr lang="en-US" sz="1400" kern="100" dirty="0">
              <a:latin typeface="SimSun" charset="-122"/>
              <a:cs typeface="Times New Roman" charset="0"/>
            </a:endParaRPr>
          </a:p>
          <a:p>
            <a:pPr algn="just">
              <a:lnSpc>
                <a:spcPts val="1400"/>
              </a:lnSpc>
              <a:spcAft>
                <a:spcPts val="0"/>
              </a:spcAft>
            </a:pPr>
            <a:r>
              <a:rPr lang="en-US" sz="1400" kern="100" dirty="0" err="1">
                <a:latin typeface="Courier New" charset="0"/>
                <a:cs typeface="Times New Roman" charset="0"/>
              </a:rPr>
              <a:t>newdata</a:t>
            </a:r>
            <a:r>
              <a:rPr lang="en-US" sz="1400" kern="100" dirty="0">
                <a:latin typeface="Courier New" charset="0"/>
                <a:cs typeface="Times New Roman" charset="0"/>
              </a:rPr>
              <a:t> = U[:,:2]</a:t>
            </a:r>
            <a:endParaRPr lang="en-US" sz="1400" kern="100" dirty="0">
              <a:latin typeface="SimSun" charset="-122"/>
              <a:cs typeface="Times New Roman" charset="0"/>
            </a:endParaRPr>
          </a:p>
          <a:p>
            <a:pPr algn="just">
              <a:lnSpc>
                <a:spcPts val="1400"/>
              </a:lnSpc>
              <a:spcAft>
                <a:spcPts val="0"/>
              </a:spcAft>
            </a:pPr>
            <a:r>
              <a:rPr lang="en-US" sz="1400" kern="100" dirty="0">
                <a:latin typeface="Courier New" charset="0"/>
                <a:cs typeface="Times New Roman" charset="0"/>
              </a:rPr>
              <a:t>fig = </a:t>
            </a:r>
            <a:r>
              <a:rPr lang="en-US" sz="1400" kern="100" dirty="0" err="1">
                <a:latin typeface="Courier New" charset="0"/>
                <a:cs typeface="Times New Roman" charset="0"/>
              </a:rPr>
              <a:t>plt.figure</a:t>
            </a:r>
            <a:r>
              <a:rPr lang="en-US" sz="1400" kern="100" dirty="0">
                <a:latin typeface="Courier New" charset="0"/>
                <a:cs typeface="Times New Roman" charset="0"/>
              </a:rPr>
              <a:t>()</a:t>
            </a:r>
            <a:endParaRPr lang="en-US" sz="1400" kern="100" dirty="0">
              <a:latin typeface="SimSun" charset="-122"/>
              <a:cs typeface="Times New Roman" charset="0"/>
            </a:endParaRPr>
          </a:p>
          <a:p>
            <a:pPr algn="just">
              <a:lnSpc>
                <a:spcPts val="1400"/>
              </a:lnSpc>
              <a:spcAft>
                <a:spcPts val="0"/>
              </a:spcAft>
            </a:pPr>
            <a:r>
              <a:rPr lang="en-US" sz="1400" kern="100" dirty="0">
                <a:latin typeface="Courier New" charset="0"/>
                <a:cs typeface="Times New Roman" charset="0"/>
              </a:rPr>
              <a:t>ax = </a:t>
            </a:r>
            <a:r>
              <a:rPr lang="en-US" sz="1400" kern="100" dirty="0" err="1">
                <a:latin typeface="Courier New" charset="0"/>
                <a:cs typeface="Times New Roman" charset="0"/>
              </a:rPr>
              <a:t>fig.add_subplot</a:t>
            </a:r>
            <a:r>
              <a:rPr lang="en-US" sz="1400" kern="100" dirty="0">
                <a:latin typeface="Courier New" charset="0"/>
                <a:cs typeface="Times New Roman" charset="0"/>
              </a:rPr>
              <a:t>(1,1,1)</a:t>
            </a:r>
            <a:endParaRPr lang="en-US" sz="1400" kern="100" dirty="0">
              <a:latin typeface="SimSun" charset="-122"/>
              <a:cs typeface="Times New Roman" charset="0"/>
            </a:endParaRPr>
          </a:p>
          <a:p>
            <a:pPr algn="just">
              <a:lnSpc>
                <a:spcPts val="1400"/>
              </a:lnSpc>
              <a:spcAft>
                <a:spcPts val="0"/>
              </a:spcAft>
            </a:pPr>
            <a:r>
              <a:rPr lang="en-US" sz="1400" kern="100" dirty="0">
                <a:latin typeface="Courier New" charset="0"/>
                <a:cs typeface="Times New Roman" charset="0"/>
              </a:rPr>
              <a:t>colors = ['o','^','+']</a:t>
            </a:r>
            <a:endParaRPr lang="en-US" sz="1400" kern="100" dirty="0">
              <a:latin typeface="SimSun" charset="-122"/>
              <a:cs typeface="Times New Roman" charset="0"/>
            </a:endParaRPr>
          </a:p>
          <a:p>
            <a:pPr algn="just">
              <a:lnSpc>
                <a:spcPts val="1400"/>
              </a:lnSpc>
              <a:spcAft>
                <a:spcPts val="0"/>
              </a:spcAft>
            </a:pPr>
            <a:r>
              <a:rPr lang="en-US" sz="1400" kern="100" dirty="0">
                <a:latin typeface="Courier New" charset="0"/>
                <a:cs typeface="Times New Roman" charset="0"/>
              </a:rPr>
              <a:t>for </a:t>
            </a:r>
            <a:r>
              <a:rPr lang="en-US" sz="1400" kern="100" dirty="0" err="1">
                <a:latin typeface="Courier New" charset="0"/>
                <a:cs typeface="Times New Roman" charset="0"/>
              </a:rPr>
              <a:t>i</a:t>
            </a:r>
            <a:r>
              <a:rPr lang="en-US" sz="1400" kern="100" dirty="0">
                <a:latin typeface="Courier New" charset="0"/>
                <a:cs typeface="Times New Roman" charset="0"/>
              </a:rPr>
              <a:t> in range(samples):</a:t>
            </a:r>
            <a:endParaRPr lang="en-US" sz="1400" kern="100" dirty="0">
              <a:latin typeface="SimSun" charset="-122"/>
              <a:cs typeface="Times New Roman" charset="0"/>
            </a:endParaRPr>
          </a:p>
          <a:p>
            <a:pPr marL="266700" algn="just">
              <a:lnSpc>
                <a:spcPts val="1400"/>
              </a:lnSpc>
              <a:spcAft>
                <a:spcPts val="0"/>
              </a:spcAft>
            </a:pPr>
            <a:r>
              <a:rPr lang="en-US" sz="1400" kern="100" dirty="0" err="1">
                <a:latin typeface="Courier New" charset="0"/>
                <a:cs typeface="Times New Roman" charset="0"/>
              </a:rPr>
              <a:t>ax.scatter</a:t>
            </a:r>
            <a:r>
              <a:rPr lang="en-US" sz="1400" kern="100" dirty="0">
                <a:latin typeface="Courier New" charset="0"/>
                <a:cs typeface="Times New Roman" charset="0"/>
              </a:rPr>
              <a:t>(</a:t>
            </a:r>
            <a:r>
              <a:rPr lang="en-US" sz="1400" kern="100" dirty="0" err="1">
                <a:latin typeface="Courier New" charset="0"/>
                <a:cs typeface="Times New Roman" charset="0"/>
              </a:rPr>
              <a:t>newdata</a:t>
            </a:r>
            <a:r>
              <a:rPr lang="en-US" sz="1400" kern="100" dirty="0">
                <a:latin typeface="Courier New" charset="0"/>
                <a:cs typeface="Times New Roman" charset="0"/>
              </a:rPr>
              <a:t>[i,0],</a:t>
            </a:r>
            <a:r>
              <a:rPr lang="en-US" sz="1400" kern="100" dirty="0" err="1">
                <a:latin typeface="Courier New" charset="0"/>
                <a:cs typeface="Times New Roman" charset="0"/>
              </a:rPr>
              <a:t>newdata</a:t>
            </a:r>
            <a:r>
              <a:rPr lang="en-US" sz="1400" kern="100" dirty="0">
                <a:latin typeface="Courier New" charset="0"/>
                <a:cs typeface="Times New Roman" charset="0"/>
              </a:rPr>
              <a:t>[i,1],</a:t>
            </a:r>
            <a:endParaRPr lang="en-US" sz="1400" kern="100" dirty="0">
              <a:latin typeface="SimSun" charset="-122"/>
              <a:cs typeface="Times New Roman" charset="0"/>
            </a:endParaRPr>
          </a:p>
          <a:p>
            <a:pPr marL="266700" algn="just">
              <a:lnSpc>
                <a:spcPts val="1400"/>
              </a:lnSpc>
              <a:spcAft>
                <a:spcPts val="0"/>
              </a:spcAft>
            </a:pPr>
            <a:r>
              <a:rPr lang="en-US" sz="1400" kern="100" dirty="0">
                <a:latin typeface="Courier New" charset="0"/>
                <a:cs typeface="Times New Roman" charset="0"/>
              </a:rPr>
              <a:t>c='</a:t>
            </a:r>
            <a:r>
              <a:rPr lang="en-US" sz="1400" kern="100" dirty="0" err="1">
                <a:latin typeface="Courier New" charset="0"/>
                <a:cs typeface="Times New Roman" charset="0"/>
              </a:rPr>
              <a:t>black',marker</a:t>
            </a:r>
            <a:r>
              <a:rPr lang="en-US" sz="1400" kern="100" dirty="0">
                <a:latin typeface="Courier New" charset="0"/>
                <a:cs typeface="Times New Roman" charset="0"/>
              </a:rPr>
              <a:t>=marks[</a:t>
            </a:r>
            <a:r>
              <a:rPr lang="en-US" sz="1400" kern="100" dirty="0" err="1">
                <a:latin typeface="Courier New" charset="0"/>
                <a:cs typeface="Times New Roman" charset="0"/>
              </a:rPr>
              <a:t>int</a:t>
            </a:r>
            <a:r>
              <a:rPr lang="en-US" sz="1400" kern="100" dirty="0">
                <a:latin typeface="Courier New" charset="0"/>
                <a:cs typeface="Times New Roman" charset="0"/>
              </a:rPr>
              <a:t>(data[i,-1])])</a:t>
            </a:r>
            <a:endParaRPr lang="en-US" sz="1400" kern="100" dirty="0">
              <a:latin typeface="SimSun" charset="-122"/>
              <a:cs typeface="Times New Roman" charset="0"/>
            </a:endParaRPr>
          </a:p>
          <a:p>
            <a:pPr algn="just">
              <a:lnSpc>
                <a:spcPts val="1400"/>
              </a:lnSpc>
              <a:spcAft>
                <a:spcPts val="0"/>
              </a:spcAft>
            </a:pPr>
            <a:r>
              <a:rPr lang="en-US" sz="1400" kern="100" dirty="0" err="1">
                <a:latin typeface="Courier New" charset="0"/>
                <a:cs typeface="Times New Roman" charset="0"/>
              </a:rPr>
              <a:t>plt.xlabel</a:t>
            </a:r>
            <a:r>
              <a:rPr lang="en-US" sz="1400" kern="100" dirty="0">
                <a:latin typeface="Courier New" charset="0"/>
                <a:cs typeface="Times New Roman" charset="0"/>
              </a:rPr>
              <a:t>('SVD1')</a:t>
            </a:r>
            <a:endParaRPr lang="en-US" sz="1400" kern="100" dirty="0">
              <a:latin typeface="SimSun" charset="-122"/>
              <a:cs typeface="Times New Roman" charset="0"/>
            </a:endParaRPr>
          </a:p>
          <a:p>
            <a:pPr algn="just">
              <a:lnSpc>
                <a:spcPts val="1400"/>
              </a:lnSpc>
              <a:spcAft>
                <a:spcPts val="0"/>
              </a:spcAft>
            </a:pPr>
            <a:r>
              <a:rPr lang="en-US" sz="1400" kern="100" dirty="0" err="1">
                <a:latin typeface="Courier New" charset="0"/>
                <a:cs typeface="Times New Roman" charset="0"/>
              </a:rPr>
              <a:t>plt.ylabel</a:t>
            </a:r>
            <a:r>
              <a:rPr lang="en-US" sz="1400" kern="100" dirty="0">
                <a:latin typeface="Courier New" charset="0"/>
                <a:cs typeface="Times New Roman" charset="0"/>
              </a:rPr>
              <a:t>('SVD2')</a:t>
            </a:r>
            <a:endParaRPr lang="en-US" sz="1400" kern="100" dirty="0">
              <a:latin typeface="SimSun" charset="-122"/>
              <a:cs typeface="Times New Roman" charset="0"/>
            </a:endParaRPr>
          </a:p>
          <a:p>
            <a:pPr algn="just">
              <a:lnSpc>
                <a:spcPts val="1400"/>
              </a:lnSpc>
              <a:spcAft>
                <a:spcPts val="0"/>
              </a:spcAft>
            </a:pPr>
            <a:r>
              <a:rPr lang="en-US" sz="1400" kern="100" dirty="0" err="1">
                <a:latin typeface="Courier New" charset="0"/>
                <a:cs typeface="Times New Roman" charset="0"/>
              </a:rPr>
              <a:t>plt.show</a:t>
            </a:r>
            <a:r>
              <a:rPr lang="en-US" sz="1400" kern="100" dirty="0">
                <a:latin typeface="Courier New" charset="0"/>
                <a:cs typeface="Times New Roman" charset="0"/>
              </a:rPr>
              <a:t>()</a:t>
            </a:r>
            <a:endParaRPr lang="en-US" sz="1400" kern="100" dirty="0">
              <a:effectLst/>
              <a:latin typeface="SimSun" charset="-122"/>
              <a:cs typeface="Times New Roman" charset="0"/>
            </a:endParaRPr>
          </a:p>
        </p:txBody>
      </p:sp>
      <p:pic>
        <p:nvPicPr>
          <p:cNvPr id="10" name="Picture 9"/>
          <p:cNvPicPr/>
          <p:nvPr/>
        </p:nvPicPr>
        <p:blipFill>
          <a:blip r:embed="rId2" cstate="print">
            <a:extLst>
              <a:ext uri="{28A0092B-C50C-407E-A947-70E740481C1C}">
                <a14:useLocalDpi xmlns:a14="http://schemas.microsoft.com/office/drawing/2010/main"/>
              </a:ext>
            </a:extLst>
          </a:blip>
          <a:stretch>
            <a:fillRect/>
          </a:stretch>
        </p:blipFill>
        <p:spPr>
          <a:xfrm>
            <a:off x="5253015" y="985675"/>
            <a:ext cx="3173095" cy="2266315"/>
          </a:xfrm>
          <a:prstGeom prst="rect">
            <a:avLst/>
          </a:prstGeom>
        </p:spPr>
      </p:pic>
      <p:sp>
        <p:nvSpPr>
          <p:cNvPr id="3" name="Rectangle 2"/>
          <p:cNvSpPr/>
          <p:nvPr/>
        </p:nvSpPr>
        <p:spPr>
          <a:xfrm>
            <a:off x="3229691" y="3739807"/>
            <a:ext cx="5412659" cy="1061829"/>
          </a:xfrm>
          <a:prstGeom prst="rect">
            <a:avLst/>
          </a:prstGeom>
        </p:spPr>
        <p:txBody>
          <a:bodyPr wrap="square">
            <a:spAutoFit/>
          </a:bodyPr>
          <a:lstStyle/>
          <a:p>
            <a:pPr marL="342900" indent="-342900">
              <a:lnSpc>
                <a:spcPct val="150000"/>
              </a:lnSpc>
              <a:buFont typeface="+mj-lt"/>
              <a:buAutoNum type="arabicPeriod"/>
            </a:pPr>
            <a:r>
              <a:rPr lang="zh-CN" altLang="en-US" sz="1400" dirty="0" smtClean="0">
                <a:ea typeface="SimSun" charset="-122"/>
                <a:cs typeface="Times New Roman" charset="0"/>
              </a:rPr>
              <a:t>使用前</a:t>
            </a:r>
            <a:r>
              <a:rPr lang="en-US" altLang="zh-CN" sz="1400" dirty="0" smtClean="0">
                <a:ea typeface="SimSun" charset="-122"/>
                <a:cs typeface="Times New Roman" charset="0"/>
              </a:rPr>
              <a:t>4</a:t>
            </a:r>
            <a:r>
              <a:rPr lang="zh-CN" altLang="en-US" sz="1400" dirty="0" smtClean="0">
                <a:latin typeface="SimSun" charset="-122"/>
                <a:cs typeface="Times New Roman" charset="0"/>
              </a:rPr>
              <a:t>列</a:t>
            </a:r>
            <a:r>
              <a:rPr lang="zh-CN" altLang="en-US" sz="1400" dirty="0">
                <a:latin typeface="SimSun" charset="-122"/>
                <a:cs typeface="Times New Roman" charset="0"/>
              </a:rPr>
              <a:t>数据作为</a:t>
            </a:r>
            <a:r>
              <a:rPr lang="en-US" sz="1400" dirty="0" err="1">
                <a:latin typeface="SimSun" charset="-122"/>
                <a:cs typeface="Times New Roman" charset="0"/>
              </a:rPr>
              <a:t>linalg.svd</a:t>
            </a:r>
            <a:r>
              <a:rPr lang="en-US" sz="1400" dirty="0">
                <a:latin typeface="SimSun" charset="-122"/>
                <a:cs typeface="Times New Roman" charset="0"/>
              </a:rPr>
              <a:t>()</a:t>
            </a:r>
            <a:r>
              <a:rPr lang="zh-CN" altLang="en-US" sz="1400" dirty="0">
                <a:latin typeface="SimSun" charset="-122"/>
                <a:cs typeface="Times New Roman" charset="0"/>
              </a:rPr>
              <a:t>方法的</a:t>
            </a:r>
            <a:r>
              <a:rPr lang="zh-CN" altLang="en-US" sz="1400" dirty="0" smtClean="0">
                <a:latin typeface="SimSun" charset="-122"/>
                <a:cs typeface="Times New Roman" charset="0"/>
              </a:rPr>
              <a:t>输入</a:t>
            </a:r>
            <a:endParaRPr lang="en-US" altLang="zh-CN" sz="1400" dirty="0" smtClean="0">
              <a:latin typeface="SimSun" charset="-122"/>
              <a:cs typeface="Times New Roman" charset="0"/>
            </a:endParaRPr>
          </a:p>
          <a:p>
            <a:pPr marL="342900" indent="-342900">
              <a:lnSpc>
                <a:spcPct val="150000"/>
              </a:lnSpc>
              <a:buFont typeface="+mj-lt"/>
              <a:buAutoNum type="arabicPeriod"/>
            </a:pPr>
            <a:r>
              <a:rPr lang="zh-CN" altLang="en-US" sz="1400" dirty="0" smtClean="0">
                <a:latin typeface="SimSun" charset="-122"/>
                <a:cs typeface="Times New Roman" charset="0"/>
              </a:rPr>
              <a:t>得到</a:t>
            </a:r>
            <a:r>
              <a:rPr lang="zh-CN" altLang="en-US" sz="1400" dirty="0">
                <a:latin typeface="SimSun" charset="-122"/>
                <a:cs typeface="Times New Roman" charset="0"/>
              </a:rPr>
              <a:t>左奇异矩阵</a:t>
            </a:r>
            <a:r>
              <a:rPr lang="en-US" sz="1400" dirty="0">
                <a:latin typeface="SimSun" charset="-122"/>
                <a:cs typeface="Times New Roman" charset="0"/>
              </a:rPr>
              <a:t>U</a:t>
            </a:r>
            <a:r>
              <a:rPr lang="zh-CN" altLang="en-US" sz="1400" dirty="0">
                <a:latin typeface="SimSun" charset="-122"/>
                <a:cs typeface="Times New Roman" charset="0"/>
              </a:rPr>
              <a:t>、奇异值矩阵</a:t>
            </a:r>
            <a:r>
              <a:rPr lang="en-US" sz="1400" dirty="0">
                <a:latin typeface="SimSun" charset="-122"/>
                <a:cs typeface="Times New Roman" charset="0"/>
              </a:rPr>
              <a:t>s</a:t>
            </a:r>
            <a:r>
              <a:rPr lang="zh-CN" altLang="en-US" sz="1400" dirty="0">
                <a:latin typeface="SimSun" charset="-122"/>
                <a:cs typeface="Times New Roman" charset="0"/>
              </a:rPr>
              <a:t>、右奇异值矩阵</a:t>
            </a:r>
            <a:r>
              <a:rPr lang="en-US" sz="1400" dirty="0" smtClean="0">
                <a:latin typeface="SimSun" charset="-122"/>
                <a:cs typeface="Times New Roman" charset="0"/>
              </a:rPr>
              <a:t>V</a:t>
            </a:r>
            <a:endParaRPr lang="en-US" altLang="zh-CN" sz="1400" dirty="0" smtClean="0">
              <a:latin typeface="SimSun" charset="-122"/>
              <a:cs typeface="Times New Roman" charset="0"/>
            </a:endParaRPr>
          </a:p>
          <a:p>
            <a:pPr marL="342900" indent="-342900">
              <a:lnSpc>
                <a:spcPct val="150000"/>
              </a:lnSpc>
              <a:buFont typeface="+mj-lt"/>
              <a:buAutoNum type="arabicPeriod"/>
            </a:pPr>
            <a:r>
              <a:rPr lang="zh-CN" altLang="en-US" sz="1400" dirty="0" smtClean="0">
                <a:latin typeface="SimSun" charset="-122"/>
                <a:cs typeface="Times New Roman" charset="0"/>
              </a:rPr>
              <a:t>选择</a:t>
            </a:r>
            <a:r>
              <a:rPr lang="en-US" sz="1400" dirty="0">
                <a:latin typeface="SimSun" charset="-122"/>
                <a:cs typeface="Times New Roman" charset="0"/>
              </a:rPr>
              <a:t>U</a:t>
            </a:r>
            <a:r>
              <a:rPr lang="zh-CN" altLang="en-US" sz="1400" dirty="0">
                <a:latin typeface="SimSun" charset="-122"/>
                <a:cs typeface="Times New Roman" charset="0"/>
              </a:rPr>
              <a:t>中前</a:t>
            </a:r>
            <a:r>
              <a:rPr lang="en-US" sz="1400" dirty="0">
                <a:latin typeface="SimSun" charset="-122"/>
                <a:cs typeface="Times New Roman" charset="0"/>
              </a:rPr>
              <a:t>2</a:t>
            </a:r>
            <a:r>
              <a:rPr lang="zh-CN" altLang="en-US" sz="1400" dirty="0">
                <a:latin typeface="SimSun" charset="-122"/>
                <a:cs typeface="Times New Roman" charset="0"/>
              </a:rPr>
              <a:t>个特征分别作为二维平面的</a:t>
            </a:r>
            <a:r>
              <a:rPr lang="en-US" sz="1400" dirty="0">
                <a:latin typeface="SimSun" charset="-122"/>
                <a:cs typeface="Times New Roman" charset="0"/>
              </a:rPr>
              <a:t>X</a:t>
            </a:r>
            <a:r>
              <a:rPr lang="zh-CN" altLang="en-US" sz="1400" dirty="0">
                <a:latin typeface="SimSun" charset="-122"/>
                <a:cs typeface="Times New Roman" charset="0"/>
              </a:rPr>
              <a:t>、</a:t>
            </a:r>
            <a:r>
              <a:rPr lang="en-US" sz="1400" dirty="0">
                <a:latin typeface="SimSun" charset="-122"/>
                <a:cs typeface="Times New Roman" charset="0"/>
              </a:rPr>
              <a:t>Y</a:t>
            </a:r>
            <a:r>
              <a:rPr lang="zh-CN" altLang="en-US" sz="1400" dirty="0">
                <a:latin typeface="SimSun" charset="-122"/>
                <a:cs typeface="Times New Roman" charset="0"/>
              </a:rPr>
              <a:t>坐标进行可视化</a:t>
            </a:r>
            <a:r>
              <a:rPr lang="en-US" sz="1400" dirty="0"/>
              <a:t> </a:t>
            </a:r>
          </a:p>
        </p:txBody>
      </p:sp>
      <p:sp>
        <p:nvSpPr>
          <p:cNvPr id="4" name="Rectangle 3"/>
          <p:cNvSpPr/>
          <p:nvPr/>
        </p:nvSpPr>
        <p:spPr>
          <a:xfrm>
            <a:off x="3146516" y="3370475"/>
            <a:ext cx="1338828" cy="369332"/>
          </a:xfrm>
          <a:prstGeom prst="rect">
            <a:avLst/>
          </a:prstGeom>
        </p:spPr>
        <p:txBody>
          <a:bodyPr wrap="none">
            <a:spAutoFit/>
          </a:bodyPr>
          <a:lstStyle/>
          <a:p>
            <a:r>
              <a:rPr lang="zh-CN" altLang="en-US" smtClean="0">
                <a:ea typeface="SimSun" charset="-122"/>
                <a:cs typeface="Times New Roman" charset="0"/>
              </a:rPr>
              <a:t>实现过程</a:t>
            </a:r>
            <a:r>
              <a:rPr lang="zh-CN" altLang="en-US" dirty="0" smtClean="0">
                <a:ea typeface="SimSun" charset="-122"/>
                <a:cs typeface="Times New Roman" charset="0"/>
              </a:rPr>
              <a:t>：</a:t>
            </a:r>
            <a:endParaRPr lang="en-US" dirty="0"/>
          </a:p>
        </p:txBody>
      </p:sp>
    </p:spTree>
    <p:extLst>
      <p:ext uri="{BB962C8B-B14F-4D97-AF65-F5344CB8AC3E}">
        <p14:creationId xmlns:p14="http://schemas.microsoft.com/office/powerpoint/2010/main" val="12761266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2824726"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奇异值分解</a:t>
            </a:r>
            <a:r>
              <a:rPr kumimoji="0" lang="en-US" altLang="zh-CN" dirty="0" smtClean="0"/>
              <a:t>SVD</a:t>
            </a:r>
            <a:r>
              <a:rPr kumimoji="0" lang="zh-CN" altLang="en-US" dirty="0" smtClean="0"/>
              <a:t>压缩图像</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3" name="Rectangle 2"/>
          <p:cNvSpPr/>
          <p:nvPr/>
        </p:nvSpPr>
        <p:spPr>
          <a:xfrm>
            <a:off x="5663913" y="3069493"/>
            <a:ext cx="4572000" cy="1600438"/>
          </a:xfrm>
          <a:prstGeom prst="rect">
            <a:avLst/>
          </a:prstGeom>
        </p:spPr>
        <p:txBody>
          <a:bodyPr>
            <a:spAutoFit/>
          </a:bodyPr>
          <a:lstStyle/>
          <a:p>
            <a:r>
              <a:rPr lang="en-US" sz="1400" dirty="0" err="1"/>
              <a:t>def</a:t>
            </a:r>
            <a:r>
              <a:rPr lang="en-US" sz="1400" dirty="0"/>
              <a:t> </a:t>
            </a:r>
            <a:r>
              <a:rPr lang="en-US" sz="1400" dirty="0" err="1"/>
              <a:t>recoverSVD</a:t>
            </a:r>
            <a:r>
              <a:rPr lang="en-US" sz="1400" dirty="0"/>
              <a:t>(matrix, k):   </a:t>
            </a:r>
            <a:endParaRPr lang="en-US" sz="1400" dirty="0" smtClean="0"/>
          </a:p>
          <a:p>
            <a:r>
              <a:rPr lang="en-US" sz="1400" dirty="0" smtClean="0"/>
              <a:t> 	# </a:t>
            </a:r>
            <a:r>
              <a:rPr lang="en-US" sz="1400" dirty="0"/>
              <a:t>singular value decomposition    </a:t>
            </a:r>
            <a:endParaRPr lang="en-US" sz="1400" dirty="0" smtClean="0"/>
          </a:p>
          <a:p>
            <a:r>
              <a:rPr lang="en-US" sz="1400" dirty="0" smtClean="0"/>
              <a:t>	U</a:t>
            </a:r>
            <a:r>
              <a:rPr lang="en-US" sz="1400" dirty="0"/>
              <a:t>, s, V = </a:t>
            </a:r>
            <a:r>
              <a:rPr lang="en-US" sz="1400" dirty="0" err="1"/>
              <a:t>la.svd</a:t>
            </a:r>
            <a:r>
              <a:rPr lang="en-US" sz="1400" dirty="0"/>
              <a:t>(matrix)        </a:t>
            </a:r>
            <a:endParaRPr lang="en-US" sz="1400" dirty="0" smtClean="0"/>
          </a:p>
          <a:p>
            <a:r>
              <a:rPr lang="en-US" sz="1400" dirty="0" smtClean="0"/>
              <a:t>	</a:t>
            </a:r>
            <a:r>
              <a:rPr lang="en-US" sz="1400" dirty="0" err="1" smtClean="0"/>
              <a:t>Uk</a:t>
            </a:r>
            <a:r>
              <a:rPr lang="en-US" sz="1400" dirty="0" smtClean="0"/>
              <a:t> </a:t>
            </a:r>
            <a:r>
              <a:rPr lang="en-US" sz="1400" dirty="0"/>
              <a:t>= U[:, 0:k]    </a:t>
            </a:r>
            <a:endParaRPr lang="en-US" sz="1400" dirty="0" smtClean="0"/>
          </a:p>
          <a:p>
            <a:r>
              <a:rPr lang="en-US" sz="1400" dirty="0" smtClean="0"/>
              <a:t>	</a:t>
            </a:r>
            <a:r>
              <a:rPr lang="en-US" sz="1400" dirty="0" err="1" smtClean="0"/>
              <a:t>Sk</a:t>
            </a:r>
            <a:r>
              <a:rPr lang="en-US" sz="1400" dirty="0" smtClean="0"/>
              <a:t> </a:t>
            </a:r>
            <a:r>
              <a:rPr lang="en-US" sz="1400" dirty="0"/>
              <a:t>= </a:t>
            </a:r>
            <a:r>
              <a:rPr lang="en-US" sz="1400" dirty="0" err="1"/>
              <a:t>np.diag</a:t>
            </a:r>
            <a:r>
              <a:rPr lang="en-US" sz="1400" dirty="0"/>
              <a:t>(s[0:k])    </a:t>
            </a:r>
            <a:endParaRPr lang="en-US" sz="1400" dirty="0" smtClean="0"/>
          </a:p>
          <a:p>
            <a:r>
              <a:rPr lang="en-US" sz="1400" dirty="0" smtClean="0"/>
              <a:t>	</a:t>
            </a:r>
            <a:r>
              <a:rPr lang="en-US" sz="1400" dirty="0" err="1" smtClean="0"/>
              <a:t>Vk</a:t>
            </a:r>
            <a:r>
              <a:rPr lang="en-US" sz="1400" dirty="0" smtClean="0"/>
              <a:t> </a:t>
            </a:r>
            <a:r>
              <a:rPr lang="en-US" sz="1400" dirty="0"/>
              <a:t>= V[0:k, :]        </a:t>
            </a:r>
            <a:endParaRPr lang="en-US" sz="1400" dirty="0" smtClean="0"/>
          </a:p>
          <a:p>
            <a:r>
              <a:rPr lang="en-US" sz="1400" dirty="0" smtClean="0"/>
              <a:t>	return </a:t>
            </a:r>
            <a:r>
              <a:rPr lang="en-US" sz="1400" dirty="0" err="1"/>
              <a:t>Uk</a:t>
            </a:r>
            <a:r>
              <a:rPr lang="en-US" sz="1400" dirty="0"/>
              <a:t> * </a:t>
            </a:r>
            <a:r>
              <a:rPr lang="en-US" sz="1400" dirty="0" err="1"/>
              <a:t>Sk</a:t>
            </a:r>
            <a:r>
              <a:rPr lang="en-US" sz="1400" dirty="0"/>
              <a:t> * </a:t>
            </a:r>
            <a:r>
              <a:rPr lang="en-US" sz="1400" dirty="0" err="1"/>
              <a:t>Vk</a:t>
            </a:r>
            <a:endParaRPr lang="en-US" sz="1400" dirty="0"/>
          </a:p>
        </p:txBody>
      </p:sp>
      <p:pic>
        <p:nvPicPr>
          <p:cNvPr id="4" name="Picture 3"/>
          <p:cNvPicPr>
            <a:picLocks noChangeAspect="1"/>
          </p:cNvPicPr>
          <p:nvPr/>
        </p:nvPicPr>
        <p:blipFill>
          <a:blip r:embed="rId2"/>
          <a:stretch>
            <a:fillRect/>
          </a:stretch>
        </p:blipFill>
        <p:spPr>
          <a:xfrm>
            <a:off x="426933" y="884874"/>
            <a:ext cx="2176157" cy="2038965"/>
          </a:xfrm>
          <a:prstGeom prst="rect">
            <a:avLst/>
          </a:prstGeom>
        </p:spPr>
      </p:pic>
      <p:pic>
        <p:nvPicPr>
          <p:cNvPr id="5" name="Picture 4"/>
          <p:cNvPicPr>
            <a:picLocks noChangeAspect="1"/>
          </p:cNvPicPr>
          <p:nvPr/>
        </p:nvPicPr>
        <p:blipFill>
          <a:blip r:embed="rId3"/>
          <a:stretch>
            <a:fillRect/>
          </a:stretch>
        </p:blipFill>
        <p:spPr>
          <a:xfrm>
            <a:off x="2753462" y="906493"/>
            <a:ext cx="2032513" cy="1995725"/>
          </a:xfrm>
          <a:prstGeom prst="rect">
            <a:avLst/>
          </a:prstGeom>
        </p:spPr>
      </p:pic>
      <p:pic>
        <p:nvPicPr>
          <p:cNvPr id="6" name="Picture 5"/>
          <p:cNvPicPr>
            <a:picLocks noChangeAspect="1"/>
          </p:cNvPicPr>
          <p:nvPr/>
        </p:nvPicPr>
        <p:blipFill>
          <a:blip r:embed="rId4"/>
          <a:stretch>
            <a:fillRect/>
          </a:stretch>
        </p:blipFill>
        <p:spPr>
          <a:xfrm>
            <a:off x="4818937" y="919492"/>
            <a:ext cx="2116961" cy="1995725"/>
          </a:xfrm>
          <a:prstGeom prst="rect">
            <a:avLst/>
          </a:prstGeom>
        </p:spPr>
      </p:pic>
      <p:pic>
        <p:nvPicPr>
          <p:cNvPr id="7" name="Picture 6"/>
          <p:cNvPicPr>
            <a:picLocks noChangeAspect="1"/>
          </p:cNvPicPr>
          <p:nvPr/>
        </p:nvPicPr>
        <p:blipFill>
          <a:blip r:embed="rId5"/>
          <a:stretch>
            <a:fillRect/>
          </a:stretch>
        </p:blipFill>
        <p:spPr>
          <a:xfrm>
            <a:off x="6914748" y="919492"/>
            <a:ext cx="2070331" cy="1995725"/>
          </a:xfrm>
          <a:prstGeom prst="rect">
            <a:avLst/>
          </a:prstGeom>
        </p:spPr>
      </p:pic>
      <p:pic>
        <p:nvPicPr>
          <p:cNvPr id="13" name="Picture 12"/>
          <p:cNvPicPr>
            <a:picLocks noChangeAspect="1"/>
          </p:cNvPicPr>
          <p:nvPr/>
        </p:nvPicPr>
        <p:blipFill>
          <a:blip r:embed="rId6"/>
          <a:stretch>
            <a:fillRect/>
          </a:stretch>
        </p:blipFill>
        <p:spPr>
          <a:xfrm>
            <a:off x="2753462" y="2834540"/>
            <a:ext cx="2105214" cy="1965796"/>
          </a:xfrm>
          <a:prstGeom prst="rect">
            <a:avLst/>
          </a:prstGeom>
        </p:spPr>
      </p:pic>
      <p:sp>
        <p:nvSpPr>
          <p:cNvPr id="14" name="Rectangle 13"/>
          <p:cNvSpPr/>
          <p:nvPr/>
        </p:nvSpPr>
        <p:spPr>
          <a:xfrm>
            <a:off x="1191845" y="2884827"/>
            <a:ext cx="646331" cy="369332"/>
          </a:xfrm>
          <a:prstGeom prst="rect">
            <a:avLst/>
          </a:prstGeom>
        </p:spPr>
        <p:txBody>
          <a:bodyPr wrap="none">
            <a:spAutoFit/>
          </a:bodyPr>
          <a:lstStyle/>
          <a:p>
            <a:r>
              <a:rPr lang="zh-CN" altLang="en-US" dirty="0" smtClean="0"/>
              <a:t>原图</a:t>
            </a:r>
            <a:endParaRPr lang="en-US" dirty="0"/>
          </a:p>
        </p:txBody>
      </p:sp>
      <p:sp>
        <p:nvSpPr>
          <p:cNvPr id="15" name="Rectangle 14"/>
          <p:cNvSpPr/>
          <p:nvPr/>
        </p:nvSpPr>
        <p:spPr>
          <a:xfrm>
            <a:off x="3545888" y="2379780"/>
            <a:ext cx="654346" cy="369332"/>
          </a:xfrm>
          <a:prstGeom prst="rect">
            <a:avLst/>
          </a:prstGeom>
        </p:spPr>
        <p:txBody>
          <a:bodyPr wrap="none">
            <a:spAutoFit/>
          </a:bodyPr>
          <a:lstStyle/>
          <a:p>
            <a:r>
              <a:rPr lang="en-US" altLang="zh-CN" dirty="0" smtClean="0"/>
              <a:t>K=10</a:t>
            </a:r>
            <a:endParaRPr lang="en-US" dirty="0"/>
          </a:p>
        </p:txBody>
      </p:sp>
      <p:sp>
        <p:nvSpPr>
          <p:cNvPr id="16" name="Rectangle 15"/>
          <p:cNvSpPr/>
          <p:nvPr/>
        </p:nvSpPr>
        <p:spPr>
          <a:xfrm>
            <a:off x="5550244" y="2399332"/>
            <a:ext cx="654346" cy="369332"/>
          </a:xfrm>
          <a:prstGeom prst="rect">
            <a:avLst/>
          </a:prstGeom>
        </p:spPr>
        <p:txBody>
          <a:bodyPr wrap="none">
            <a:spAutoFit/>
          </a:bodyPr>
          <a:lstStyle/>
          <a:p>
            <a:r>
              <a:rPr lang="en-US" altLang="zh-CN" dirty="0" smtClean="0"/>
              <a:t>K=20</a:t>
            </a:r>
            <a:endParaRPr lang="en-US" dirty="0"/>
          </a:p>
        </p:txBody>
      </p:sp>
      <p:sp>
        <p:nvSpPr>
          <p:cNvPr id="17" name="Rectangle 16"/>
          <p:cNvSpPr/>
          <p:nvPr/>
        </p:nvSpPr>
        <p:spPr>
          <a:xfrm>
            <a:off x="7667205" y="2416235"/>
            <a:ext cx="654346" cy="369332"/>
          </a:xfrm>
          <a:prstGeom prst="rect">
            <a:avLst/>
          </a:prstGeom>
        </p:spPr>
        <p:txBody>
          <a:bodyPr wrap="none">
            <a:spAutoFit/>
          </a:bodyPr>
          <a:lstStyle/>
          <a:p>
            <a:r>
              <a:rPr lang="en-US" altLang="zh-CN" dirty="0" smtClean="0"/>
              <a:t>K=40</a:t>
            </a:r>
            <a:endParaRPr lang="en-US" dirty="0"/>
          </a:p>
        </p:txBody>
      </p:sp>
      <p:sp>
        <p:nvSpPr>
          <p:cNvPr id="18" name="Rectangle 17"/>
          <p:cNvSpPr/>
          <p:nvPr/>
        </p:nvSpPr>
        <p:spPr>
          <a:xfrm>
            <a:off x="3545888" y="4282917"/>
            <a:ext cx="771365" cy="369332"/>
          </a:xfrm>
          <a:prstGeom prst="rect">
            <a:avLst/>
          </a:prstGeom>
        </p:spPr>
        <p:txBody>
          <a:bodyPr wrap="none">
            <a:spAutoFit/>
          </a:bodyPr>
          <a:lstStyle/>
          <a:p>
            <a:r>
              <a:rPr lang="en-US" altLang="zh-CN" dirty="0" smtClean="0"/>
              <a:t>K=100</a:t>
            </a:r>
            <a:endParaRPr lang="en-US" dirty="0"/>
          </a:p>
        </p:txBody>
      </p:sp>
    </p:spTree>
    <p:extLst>
      <p:ext uri="{BB962C8B-B14F-4D97-AF65-F5344CB8AC3E}">
        <p14:creationId xmlns:p14="http://schemas.microsoft.com/office/powerpoint/2010/main" val="159744817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zh-CN" altLang="en-US" dirty="0"/>
              <a:t>蚁群</a:t>
            </a:r>
            <a:r>
              <a:rPr lang="zh-CN" altLang="en-US" dirty="0" smtClean="0"/>
              <a:t>算法</a:t>
            </a:r>
            <a:endParaRPr lang="en-US" dirty="0"/>
          </a:p>
        </p:txBody>
      </p:sp>
      <p:sp>
        <p:nvSpPr>
          <p:cNvPr id="5" name="Text Placeholder 4"/>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916615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96900" y="430213"/>
            <a:ext cx="140811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5123" name="TextBox 5"/>
          <p:cNvSpPr txBox="1">
            <a:spLocks noChangeArrowheads="1"/>
          </p:cNvSpPr>
          <p:nvPr/>
        </p:nvSpPr>
        <p:spPr bwMode="auto">
          <a:xfrm>
            <a:off x="608013" y="430213"/>
            <a:ext cx="1621381" cy="461665"/>
          </a:xfrm>
          <a:prstGeom prst="rect">
            <a:avLst/>
          </a:prstGeom>
          <a:solidFill>
            <a:srgbClr val="FF6600"/>
          </a:solidFill>
          <a:ln>
            <a:noFill/>
          </a:ln>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zh-CN" altLang="en-US" sz="2400" dirty="0" smtClean="0">
                <a:solidFill>
                  <a:schemeClr val="bg1"/>
                </a:solidFill>
                <a:latin typeface="微软雅黑" panose="020B0503020204020204" pitchFamily="34" charset="-122"/>
                <a:ea typeface="微软雅黑" panose="020B0503020204020204" pitchFamily="34" charset="-122"/>
              </a:rPr>
              <a:t>蚁群算法</a:t>
            </a:r>
            <a:endParaRPr kumimoji="0"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13" name="直接连接符 13"/>
          <p:cNvCxnSpPr/>
          <p:nvPr/>
        </p:nvCxnSpPr>
        <p:spPr>
          <a:xfrm>
            <a:off x="1387475" y="846138"/>
            <a:ext cx="7254875"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2" name="矩形 3"/>
          <p:cNvSpPr>
            <a:spLocks noChangeArrowheads="1"/>
          </p:cNvSpPr>
          <p:nvPr/>
        </p:nvSpPr>
        <p:spPr bwMode="auto">
          <a:xfrm>
            <a:off x="596900" y="1000471"/>
            <a:ext cx="8140700" cy="380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t>本质：启发式</a:t>
            </a:r>
            <a:r>
              <a:rPr lang="zh-CN" altLang="en-US" sz="1800" dirty="0"/>
              <a:t>全局优化</a:t>
            </a:r>
            <a:r>
              <a:rPr lang="zh-CN" altLang="en-US" sz="1800" dirty="0" smtClean="0"/>
              <a:t>算法，是一种算法框架（可针对不同问题进行改进）</a:t>
            </a:r>
            <a:endParaRPr lang="en-US" altLang="zh-CN" sz="1800" dirty="0" smtClean="0"/>
          </a:p>
          <a:p>
            <a:endParaRPr lang="en-US" altLang="zh-CN" sz="1800" dirty="0" smtClean="0">
              <a:solidFill>
                <a:srgbClr val="000000"/>
              </a:solidFill>
            </a:endParaRPr>
          </a:p>
          <a:p>
            <a:r>
              <a:rPr lang="zh-CN" altLang="en-US" sz="1800" dirty="0" smtClean="0">
                <a:solidFill>
                  <a:srgbClr val="000000"/>
                </a:solidFill>
              </a:rPr>
              <a:t>蚁群算法又称蚂蚁算法，来源于蚂蚁寻找食物的过程。</a:t>
            </a:r>
          </a:p>
          <a:p>
            <a:r>
              <a:rPr lang="zh-CN" altLang="en-US" sz="1800" dirty="0" smtClean="0">
                <a:solidFill>
                  <a:srgbClr val="000000"/>
                </a:solidFill>
              </a:rPr>
              <a:t>科学观察发现，蚂蚁总能发现一条从蚁巢到食物源的最短路径。这是因为蚂蚁会在途中留下“信息素”标记，指导活动轨迹，蚂蚁会选择“信息素”浓度高的路径，形成最短路径。</a:t>
            </a:r>
          </a:p>
          <a:p>
            <a:r>
              <a:rPr lang="zh-CN" altLang="en-US" sz="1800" dirty="0" smtClean="0">
                <a:solidFill>
                  <a:srgbClr val="000000"/>
                </a:solidFill>
              </a:rPr>
              <a:t>蚁群算法是对蚂蚁的行为进行抽象，“图”表示蚂蚁的活动范围，将蚂蚁的行动轨迹抽象成图中的边，蚂蚁的移动过程则是按照一定概率从初始结点到目标结点的转移。</a:t>
            </a:r>
            <a:endParaRPr lang="en-US" altLang="zh-CN" sz="1800" dirty="0" smtClean="0">
              <a:solidFill>
                <a:srgbClr val="000000"/>
              </a:solidFill>
            </a:endParaRPr>
          </a:p>
          <a:p>
            <a:endParaRPr lang="en-US" altLang="zh-CN" sz="1800" dirty="0">
              <a:solidFill>
                <a:srgbClr val="000000"/>
              </a:solidFill>
            </a:endParaRPr>
          </a:p>
          <a:p>
            <a:r>
              <a:rPr lang="zh-CN" altLang="en-US" sz="1800" dirty="0">
                <a:solidFill>
                  <a:srgbClr val="000000"/>
                </a:solidFill>
              </a:rPr>
              <a:t>蚁群</a:t>
            </a:r>
            <a:r>
              <a:rPr lang="zh-CN" altLang="en-US" sz="1800" dirty="0" smtClean="0">
                <a:solidFill>
                  <a:srgbClr val="000000"/>
                </a:solidFill>
              </a:rPr>
              <a:t>算法属于</a:t>
            </a:r>
            <a:r>
              <a:rPr lang="zh-CN" altLang="en-US" sz="1800" dirty="0">
                <a:solidFill>
                  <a:srgbClr val="000000"/>
                </a:solidFill>
              </a:rPr>
              <a:t>近似求解</a:t>
            </a:r>
            <a:r>
              <a:rPr lang="zh-CN" altLang="en-US" sz="1800" dirty="0" smtClean="0">
                <a:solidFill>
                  <a:srgbClr val="000000"/>
                </a:solidFill>
              </a:rPr>
              <a:t>算法，主要</a:t>
            </a:r>
            <a:r>
              <a:rPr lang="zh-CN" altLang="en-US" sz="1800" dirty="0">
                <a:solidFill>
                  <a:srgbClr val="000000"/>
                </a:solidFill>
              </a:rPr>
              <a:t>解决没有精确有效算法</a:t>
            </a:r>
            <a:r>
              <a:rPr lang="zh-CN" altLang="en-US" sz="1800" dirty="0" smtClean="0">
                <a:solidFill>
                  <a:srgbClr val="000000"/>
                </a:solidFill>
              </a:rPr>
              <a:t>的一类问题</a:t>
            </a:r>
            <a:endParaRPr lang="en-US" altLang="zh-CN" sz="1800" dirty="0" smtClean="0">
              <a:solidFill>
                <a:srgbClr val="000000"/>
              </a:solidFill>
            </a:endParaRPr>
          </a:p>
          <a:p>
            <a:r>
              <a:rPr lang="zh-CN" altLang="en-US" sz="1800" dirty="0" smtClean="0">
                <a:solidFill>
                  <a:srgbClr val="000000"/>
                </a:solidFill>
              </a:rPr>
              <a:t>与遗传算法相比，</a:t>
            </a:r>
            <a:r>
              <a:rPr lang="zh-CN" altLang="en-US" sz="1800" dirty="0" smtClean="0"/>
              <a:t>前期</a:t>
            </a:r>
            <a:r>
              <a:rPr lang="zh-CN" altLang="en-US" sz="1800" dirty="0"/>
              <a:t>信息匮乏速度慢，后期则快速收敛</a:t>
            </a:r>
            <a:endParaRPr lang="en-US" altLang="zh-CN" sz="1800" dirty="0" smtClean="0">
              <a:solidFill>
                <a:srgbClr val="000000"/>
              </a:solidFill>
            </a:endParaRPr>
          </a:p>
        </p:txBody>
      </p:sp>
    </p:spTree>
    <p:extLst>
      <p:ext uri="{BB962C8B-B14F-4D97-AF65-F5344CB8AC3E}">
        <p14:creationId xmlns:p14="http://schemas.microsoft.com/office/powerpoint/2010/main" val="1985744701"/>
      </p:ext>
    </p:extLst>
  </p:cSld>
  <p:clrMapOvr>
    <a:masterClrMapping/>
  </p:clrMapOvr>
  <p:transition spd="slow">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2294346"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基于</a:t>
            </a:r>
            <a:r>
              <a:rPr kumimoji="0" lang="zh-CN" altLang="en-US" smtClean="0"/>
              <a:t>模型的迁移学习</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119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800" dirty="0" smtClean="0">
                <a:solidFill>
                  <a:srgbClr val="000000"/>
                </a:solidFill>
              </a:rPr>
              <a:t>利用源域模型中的共享参数，应用到目标域进行训练和预测。</a:t>
            </a:r>
            <a:endParaRPr lang="en-US" altLang="zh-CN" sz="1800" dirty="0" smtClean="0">
              <a:solidFill>
                <a:srgbClr val="000000"/>
              </a:solidFill>
            </a:endParaRPr>
          </a:p>
          <a:p>
            <a:pPr>
              <a:lnSpc>
                <a:spcPct val="150000"/>
              </a:lnSpc>
            </a:pPr>
            <a:r>
              <a:rPr lang="zh-CN" altLang="en-US" sz="1800" dirty="0" smtClean="0">
                <a:solidFill>
                  <a:srgbClr val="000000"/>
                </a:solidFill>
              </a:rPr>
              <a:t>例如，目标模型的任务是识别图片中汽车的品牌，给定的训练图片数量较少，如果直接进行训练容易导致过拟合，可以利用现有的</a:t>
            </a:r>
            <a:r>
              <a:rPr lang="en-US" altLang="zh-CN" sz="1800" dirty="0" smtClean="0">
                <a:solidFill>
                  <a:srgbClr val="000000"/>
                </a:solidFill>
              </a:rPr>
              <a:t>VGG</a:t>
            </a:r>
            <a:r>
              <a:rPr lang="zh-CN" altLang="en-US" sz="1800" dirty="0" smtClean="0">
                <a:solidFill>
                  <a:srgbClr val="000000"/>
                </a:solidFill>
              </a:rPr>
              <a:t>模型在模型输出上增加新的网络层，进行微调来训练模型。这种方法所需要的图片数量远远少于从无到有训练一个新模型。</a:t>
            </a:r>
            <a:endParaRPr lang="en-US" altLang="zh-CN" sz="1800" dirty="0" smtClean="0">
              <a:solidFill>
                <a:srgbClr val="000000"/>
              </a:solidFill>
            </a:endParaRPr>
          </a:p>
          <a:p>
            <a:pPr>
              <a:lnSpc>
                <a:spcPct val="150000"/>
              </a:lnSpc>
            </a:pPr>
            <a:r>
              <a:rPr lang="zh-CN" altLang="en-US" sz="1800" dirty="0" smtClean="0">
                <a:solidFill>
                  <a:srgbClr val="000000"/>
                </a:solidFill>
              </a:rPr>
              <a:t>优点是可以充分利用模型之间的相似性。</a:t>
            </a:r>
            <a:endParaRPr lang="en-US" altLang="zh-CN" sz="1800" dirty="0" smtClean="0">
              <a:solidFill>
                <a:srgbClr val="000000"/>
              </a:solidFill>
            </a:endParaRPr>
          </a:p>
          <a:p>
            <a:pPr>
              <a:lnSpc>
                <a:spcPct val="150000"/>
              </a:lnSpc>
            </a:pPr>
            <a:r>
              <a:rPr lang="zh-CN" altLang="en-US" sz="1800" dirty="0" smtClean="0">
                <a:solidFill>
                  <a:srgbClr val="000000"/>
                </a:solidFill>
              </a:rPr>
              <a:t>缺点是模型参数不容易收敛。</a:t>
            </a:r>
          </a:p>
        </p:txBody>
      </p:sp>
    </p:spTree>
    <p:extLst>
      <p:ext uri="{BB962C8B-B14F-4D97-AF65-F5344CB8AC3E}">
        <p14:creationId xmlns:p14="http://schemas.microsoft.com/office/powerpoint/2010/main" val="76885637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1" y="430213"/>
            <a:ext cx="1440906"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蚂蚁数量</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75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800" dirty="0" smtClean="0">
                <a:solidFill>
                  <a:srgbClr val="000000"/>
                </a:solidFill>
              </a:rPr>
              <a:t>蚂蚁的行走路径表示待优化问题的可行解，所有蚂蚁的路径之合即为待优化问题的解空间</a:t>
            </a:r>
            <a:endParaRPr lang="en-US" altLang="zh-CN" sz="1800" dirty="0" smtClean="0">
              <a:solidFill>
                <a:srgbClr val="000000"/>
              </a:solidFill>
            </a:endParaRPr>
          </a:p>
          <a:p>
            <a:pPr>
              <a:lnSpc>
                <a:spcPct val="150000"/>
              </a:lnSpc>
            </a:pPr>
            <a:r>
              <a:rPr lang="zh-CN" altLang="en-US" sz="1800" dirty="0" smtClean="0">
                <a:solidFill>
                  <a:srgbClr val="000000"/>
                </a:solidFill>
              </a:rPr>
              <a:t>蚂蚁的数量过大，更容易得到的精确的最优解，也会导致信息素的变化趋于平均，大量工作重复，求解过程变慢</a:t>
            </a:r>
            <a:endParaRPr lang="en-US" altLang="zh-CN" sz="1800" dirty="0">
              <a:solidFill>
                <a:srgbClr val="000000"/>
              </a:solidFill>
            </a:endParaRPr>
          </a:p>
          <a:p>
            <a:pPr>
              <a:lnSpc>
                <a:spcPct val="150000"/>
              </a:lnSpc>
            </a:pPr>
            <a:r>
              <a:rPr lang="zh-CN" altLang="en-US" sz="1800" dirty="0" smtClean="0">
                <a:solidFill>
                  <a:srgbClr val="000000"/>
                </a:solidFill>
              </a:rPr>
              <a:t>蚂蚁的数量过小，会导致路径搜索覆盖不全，出现局部最优问题</a:t>
            </a:r>
            <a:endParaRPr lang="en-US" altLang="zh-CN" sz="1800" dirty="0" smtClean="0">
              <a:solidFill>
                <a:srgbClr val="000000"/>
              </a:solidFill>
            </a:endParaRPr>
          </a:p>
          <a:p>
            <a:pPr>
              <a:lnSpc>
                <a:spcPct val="150000"/>
              </a:lnSpc>
            </a:pPr>
            <a:r>
              <a:rPr lang="zh-CN" altLang="en-US" sz="1800" dirty="0" smtClean="0">
                <a:solidFill>
                  <a:srgbClr val="000000"/>
                </a:solidFill>
              </a:rPr>
              <a:t>建议蚂蚁数量设置为路径节点数量的</a:t>
            </a:r>
            <a:r>
              <a:rPr lang="en-US" altLang="zh-CN" sz="1800" dirty="0" smtClean="0">
                <a:solidFill>
                  <a:srgbClr val="000000"/>
                </a:solidFill>
              </a:rPr>
              <a:t>1〜</a:t>
            </a:r>
            <a:r>
              <a:rPr lang="en-US" altLang="zh-CN" sz="1800" dirty="0">
                <a:solidFill>
                  <a:srgbClr val="000000"/>
                </a:solidFill>
              </a:rPr>
              <a:t>2</a:t>
            </a:r>
            <a:r>
              <a:rPr lang="zh-CN" altLang="en-US" sz="1800" dirty="0" smtClean="0">
                <a:solidFill>
                  <a:srgbClr val="000000"/>
                </a:solidFill>
              </a:rPr>
              <a:t>倍之间</a:t>
            </a:r>
            <a:endParaRPr lang="en-US" altLang="zh-CN" sz="1800" dirty="0" smtClean="0">
              <a:solidFill>
                <a:srgbClr val="000000"/>
              </a:solidFill>
            </a:endParaRPr>
          </a:p>
        </p:txBody>
      </p:sp>
    </p:spTree>
    <p:extLst>
      <p:ext uri="{BB962C8B-B14F-4D97-AF65-F5344CB8AC3E}">
        <p14:creationId xmlns:p14="http://schemas.microsoft.com/office/powerpoint/2010/main" val="128029736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1" y="430213"/>
            <a:ext cx="1440906"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mtClean="0"/>
              <a:t>信息素因子</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80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800" dirty="0" smtClean="0">
                <a:solidFill>
                  <a:srgbClr val="000000"/>
                </a:solidFill>
              </a:rPr>
              <a:t>信息素因子表示蚂蚁在移动过程中所积累的信息素浓度，类似于途中每一条边的权值。</a:t>
            </a:r>
            <a:endParaRPr lang="en-US" altLang="zh-CN" sz="1800" dirty="0" smtClean="0">
              <a:solidFill>
                <a:srgbClr val="000000"/>
              </a:solidFill>
            </a:endParaRPr>
          </a:p>
          <a:p>
            <a:pPr>
              <a:lnSpc>
                <a:spcPct val="150000"/>
              </a:lnSpc>
            </a:pPr>
            <a:r>
              <a:rPr lang="zh-CN" altLang="en-US" sz="1800" dirty="0" smtClean="0">
                <a:solidFill>
                  <a:srgbClr val="000000"/>
                </a:solidFill>
              </a:rPr>
              <a:t>度量的是路径的相对重要程度</a:t>
            </a:r>
            <a:endParaRPr lang="en-US" altLang="zh-CN" sz="1800" dirty="0" smtClean="0">
              <a:solidFill>
                <a:srgbClr val="000000"/>
              </a:solidFill>
            </a:endParaRPr>
          </a:p>
          <a:p>
            <a:pPr>
              <a:lnSpc>
                <a:spcPct val="150000"/>
              </a:lnSpc>
            </a:pPr>
            <a:r>
              <a:rPr lang="zh-CN" altLang="en-US" sz="1800" dirty="0" smtClean="0">
                <a:solidFill>
                  <a:srgbClr val="000000"/>
                </a:solidFill>
              </a:rPr>
              <a:t>权值较大：路径被蚂蚁选择的几率也大，降低了探索路径的随机性</a:t>
            </a:r>
            <a:endParaRPr lang="en-US" altLang="zh-CN" sz="1800" dirty="0" smtClean="0">
              <a:solidFill>
                <a:srgbClr val="000000"/>
              </a:solidFill>
            </a:endParaRPr>
          </a:p>
          <a:p>
            <a:pPr>
              <a:lnSpc>
                <a:spcPct val="150000"/>
              </a:lnSpc>
            </a:pPr>
            <a:r>
              <a:rPr lang="zh-CN" altLang="en-US" sz="1800" dirty="0" smtClean="0">
                <a:solidFill>
                  <a:srgbClr val="000000"/>
                </a:solidFill>
              </a:rPr>
              <a:t>权值过小：使搜索过早陷入局部最优</a:t>
            </a:r>
            <a:endParaRPr lang="en-US" altLang="zh-CN" sz="1800" dirty="0" smtClean="0">
              <a:solidFill>
                <a:srgbClr val="000000"/>
              </a:solidFill>
            </a:endParaRPr>
          </a:p>
          <a:p>
            <a:pPr>
              <a:lnSpc>
                <a:spcPct val="150000"/>
              </a:lnSpc>
            </a:pPr>
            <a:r>
              <a:rPr lang="zh-CN" altLang="en-US" sz="1800" dirty="0" smtClean="0">
                <a:solidFill>
                  <a:srgbClr val="000000"/>
                </a:solidFill>
              </a:rPr>
              <a:t>一般地，信息素因子选择</a:t>
            </a:r>
            <a:r>
              <a:rPr lang="en-US" altLang="zh-CN" sz="1800" dirty="0" smtClean="0">
                <a:solidFill>
                  <a:srgbClr val="000000"/>
                </a:solidFill>
              </a:rPr>
              <a:t>[1,4]</a:t>
            </a:r>
            <a:r>
              <a:rPr lang="zh-CN" altLang="en-US" sz="1800" dirty="0" smtClean="0">
                <a:solidFill>
                  <a:srgbClr val="000000"/>
                </a:solidFill>
              </a:rPr>
              <a:t>区间，性能较好</a:t>
            </a:r>
            <a:endParaRPr lang="en-US" altLang="zh-CN" sz="1400" dirty="0">
              <a:solidFill>
                <a:srgbClr val="000000"/>
              </a:solidFill>
            </a:endParaRPr>
          </a:p>
        </p:txBody>
      </p:sp>
    </p:spTree>
    <p:extLst>
      <p:ext uri="{BB962C8B-B14F-4D97-AF65-F5344CB8AC3E}">
        <p14:creationId xmlns:p14="http://schemas.microsoft.com/office/powerpoint/2010/main" val="17167061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1" y="430213"/>
            <a:ext cx="1440906"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启发因子</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80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800" dirty="0" smtClean="0">
                <a:solidFill>
                  <a:srgbClr val="000000"/>
                </a:solidFill>
              </a:rPr>
              <a:t>启发因子反映了启发式信息在指导蚁群搜索过程中的相对重要程度，给蚁群算法起到初始的引导作用</a:t>
            </a:r>
            <a:r>
              <a:rPr lang="zh-CN" altLang="en-US" sz="1800" dirty="0">
                <a:solidFill>
                  <a:srgbClr val="000000"/>
                </a:solidFill>
              </a:rPr>
              <a:t>；</a:t>
            </a:r>
            <a:endParaRPr lang="en-US" altLang="zh-CN" sz="1800" dirty="0" smtClean="0">
              <a:solidFill>
                <a:srgbClr val="000000"/>
              </a:solidFill>
            </a:endParaRPr>
          </a:p>
          <a:p>
            <a:pPr>
              <a:lnSpc>
                <a:spcPct val="150000"/>
              </a:lnSpc>
            </a:pPr>
            <a:r>
              <a:rPr lang="zh-CN" altLang="en-US" sz="1800" dirty="0" smtClean="0">
                <a:solidFill>
                  <a:srgbClr val="000000"/>
                </a:solidFill>
              </a:rPr>
              <a:t>度量的是先验规则和确定信息在搜索过程中的作用；</a:t>
            </a:r>
            <a:endParaRPr lang="en-US" altLang="zh-CN" sz="1800" dirty="0" smtClean="0">
              <a:solidFill>
                <a:srgbClr val="000000"/>
              </a:solidFill>
            </a:endParaRPr>
          </a:p>
          <a:p>
            <a:pPr>
              <a:lnSpc>
                <a:spcPct val="150000"/>
              </a:lnSpc>
            </a:pPr>
            <a:r>
              <a:rPr lang="zh-CN" altLang="en-US" sz="1800" dirty="0" smtClean="0">
                <a:solidFill>
                  <a:srgbClr val="000000"/>
                </a:solidFill>
              </a:rPr>
              <a:t>启发因子过大：收敛速度会加快，但是也容易陷入局部最优；</a:t>
            </a:r>
            <a:endParaRPr lang="en-US" altLang="zh-CN" sz="1800" dirty="0" smtClean="0">
              <a:solidFill>
                <a:srgbClr val="000000"/>
              </a:solidFill>
            </a:endParaRPr>
          </a:p>
          <a:p>
            <a:pPr>
              <a:lnSpc>
                <a:spcPct val="150000"/>
              </a:lnSpc>
            </a:pPr>
            <a:r>
              <a:rPr lang="zh-CN" altLang="en-US" sz="1800" dirty="0" smtClean="0">
                <a:solidFill>
                  <a:srgbClr val="000000"/>
                </a:solidFill>
              </a:rPr>
              <a:t>启发因子过小：算法容易陷入随机搜索，找不到最优解</a:t>
            </a:r>
            <a:r>
              <a:rPr lang="zh-CN" altLang="en-US" sz="1800" dirty="0">
                <a:solidFill>
                  <a:srgbClr val="000000"/>
                </a:solidFill>
              </a:rPr>
              <a:t>；</a:t>
            </a:r>
            <a:endParaRPr lang="en-US" altLang="zh-CN" sz="1800" dirty="0" smtClean="0">
              <a:solidFill>
                <a:srgbClr val="000000"/>
              </a:solidFill>
            </a:endParaRPr>
          </a:p>
          <a:p>
            <a:pPr>
              <a:lnSpc>
                <a:spcPct val="150000"/>
              </a:lnSpc>
            </a:pPr>
            <a:r>
              <a:rPr lang="zh-CN" altLang="en-US" sz="1800" dirty="0" smtClean="0">
                <a:solidFill>
                  <a:srgbClr val="000000"/>
                </a:solidFill>
              </a:rPr>
              <a:t>一般地，当启发因子为</a:t>
            </a:r>
            <a:r>
              <a:rPr lang="en-US" altLang="zh-CN" sz="1800" dirty="0" smtClean="0">
                <a:solidFill>
                  <a:srgbClr val="000000"/>
                </a:solidFill>
              </a:rPr>
              <a:t>[3,5]</a:t>
            </a:r>
            <a:r>
              <a:rPr lang="zh-CN" altLang="en-US" sz="1800" dirty="0" smtClean="0">
                <a:solidFill>
                  <a:srgbClr val="000000"/>
                </a:solidFill>
              </a:rPr>
              <a:t>时，综合求解性能较好；</a:t>
            </a:r>
            <a:endParaRPr lang="en-US" altLang="zh-CN" sz="1400" dirty="0">
              <a:solidFill>
                <a:srgbClr val="000000"/>
              </a:solidFill>
            </a:endParaRPr>
          </a:p>
        </p:txBody>
      </p:sp>
    </p:spTree>
    <p:extLst>
      <p:ext uri="{BB962C8B-B14F-4D97-AF65-F5344CB8AC3E}">
        <p14:creationId xmlns:p14="http://schemas.microsoft.com/office/powerpoint/2010/main" val="119748838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1" y="430213"/>
            <a:ext cx="1858916"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信息素挥发因子</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800" dirty="0" smtClean="0">
                <a:solidFill>
                  <a:srgbClr val="000000"/>
                </a:solidFill>
              </a:rPr>
              <a:t>信息素会随着时间推移不断挥发</a:t>
            </a:r>
            <a:endParaRPr lang="en-US" altLang="zh-CN" sz="1800" dirty="0" smtClean="0">
              <a:solidFill>
                <a:srgbClr val="000000"/>
              </a:solidFill>
            </a:endParaRPr>
          </a:p>
          <a:p>
            <a:pPr>
              <a:lnSpc>
                <a:spcPct val="150000"/>
              </a:lnSpc>
            </a:pPr>
            <a:r>
              <a:rPr lang="zh-CN" altLang="en-US" sz="1800" dirty="0" smtClean="0">
                <a:solidFill>
                  <a:srgbClr val="000000"/>
                </a:solidFill>
              </a:rPr>
              <a:t>信息素挥发因子是表示信息素的消失水平</a:t>
            </a:r>
            <a:endParaRPr lang="en-US" altLang="zh-CN" sz="1800" dirty="0" smtClean="0">
              <a:solidFill>
                <a:srgbClr val="000000"/>
              </a:solidFill>
            </a:endParaRPr>
          </a:p>
          <a:p>
            <a:pPr>
              <a:lnSpc>
                <a:spcPct val="150000"/>
              </a:lnSpc>
            </a:pPr>
            <a:r>
              <a:rPr lang="zh-CN" altLang="en-US" sz="1800" dirty="0" smtClean="0">
                <a:solidFill>
                  <a:srgbClr val="000000"/>
                </a:solidFill>
              </a:rPr>
              <a:t>影响蚁群算法的全局搜索能力和收敛速度。</a:t>
            </a:r>
            <a:endParaRPr lang="en-US" altLang="zh-CN" sz="1800" dirty="0" smtClean="0">
              <a:solidFill>
                <a:srgbClr val="000000"/>
              </a:solidFill>
            </a:endParaRPr>
          </a:p>
          <a:p>
            <a:pPr>
              <a:lnSpc>
                <a:spcPct val="150000"/>
              </a:lnSpc>
            </a:pPr>
            <a:r>
              <a:rPr lang="zh-CN" altLang="en-US" sz="1800" dirty="0" smtClean="0">
                <a:solidFill>
                  <a:srgbClr val="000000"/>
                </a:solidFill>
              </a:rPr>
              <a:t>一般地，当信息素挥发因子位于</a:t>
            </a:r>
            <a:r>
              <a:rPr lang="en-US" altLang="zh-CN" sz="1800" dirty="0" smtClean="0">
                <a:solidFill>
                  <a:srgbClr val="000000"/>
                </a:solidFill>
              </a:rPr>
              <a:t>[0.2,0.5]</a:t>
            </a:r>
            <a:r>
              <a:rPr lang="zh-CN" altLang="en-US" sz="1800" dirty="0" smtClean="0">
                <a:solidFill>
                  <a:srgbClr val="000000"/>
                </a:solidFill>
              </a:rPr>
              <a:t>时，综合性能较好。</a:t>
            </a:r>
            <a:endParaRPr lang="en-US" altLang="zh-CN" sz="1400" dirty="0">
              <a:solidFill>
                <a:srgbClr val="000000"/>
              </a:solidFill>
            </a:endParaRPr>
          </a:p>
        </p:txBody>
      </p:sp>
    </p:spTree>
    <p:extLst>
      <p:ext uri="{BB962C8B-B14F-4D97-AF65-F5344CB8AC3E}">
        <p14:creationId xmlns:p14="http://schemas.microsoft.com/office/powerpoint/2010/main" val="60621934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1" y="430213"/>
            <a:ext cx="1858916"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信息素常数</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80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nSpc>
                <a:spcPct val="150000"/>
              </a:lnSpc>
            </a:pPr>
            <a:endParaRPr lang="en-US" altLang="zh-CN" sz="1800" dirty="0" smtClean="0">
              <a:solidFill>
                <a:srgbClr val="000000"/>
              </a:solidFill>
            </a:endParaRPr>
          </a:p>
          <a:p>
            <a:pPr>
              <a:lnSpc>
                <a:spcPct val="150000"/>
              </a:lnSpc>
            </a:pPr>
            <a:r>
              <a:rPr lang="zh-CN" altLang="en-US" sz="1800" dirty="0" smtClean="0">
                <a:solidFill>
                  <a:srgbClr val="000000"/>
                </a:solidFill>
              </a:rPr>
              <a:t>表示信息素的强度</a:t>
            </a:r>
            <a:endParaRPr lang="en-US" altLang="zh-CN" sz="1800" dirty="0" smtClean="0">
              <a:solidFill>
                <a:srgbClr val="000000"/>
              </a:solidFill>
            </a:endParaRPr>
          </a:p>
          <a:p>
            <a:pPr>
              <a:lnSpc>
                <a:spcPct val="150000"/>
              </a:lnSpc>
            </a:pPr>
            <a:r>
              <a:rPr lang="zh-CN" altLang="en-US" sz="1800" dirty="0" smtClean="0">
                <a:solidFill>
                  <a:srgbClr val="000000"/>
                </a:solidFill>
              </a:rPr>
              <a:t>信息素常数的作用是利用有向图上的“信息素”，使算法在正反馈机制作用下逐步演化，直到搜索到全局最优解。</a:t>
            </a:r>
            <a:endParaRPr lang="en-US" altLang="zh-CN" sz="1800" dirty="0" smtClean="0">
              <a:solidFill>
                <a:srgbClr val="000000"/>
              </a:solidFill>
            </a:endParaRPr>
          </a:p>
          <a:p>
            <a:pPr>
              <a:lnSpc>
                <a:spcPct val="150000"/>
              </a:lnSpc>
            </a:pPr>
            <a:r>
              <a:rPr lang="zh-CN" altLang="en-US" sz="1800" dirty="0" smtClean="0">
                <a:solidFill>
                  <a:srgbClr val="000000"/>
                </a:solidFill>
              </a:rPr>
              <a:t>值越大，蚂蚁在已遍历路径上的信息素积累越快，有助于快速收敛。</a:t>
            </a:r>
            <a:endParaRPr lang="en-US" altLang="zh-CN" sz="1800" dirty="0" smtClean="0">
              <a:solidFill>
                <a:srgbClr val="000000"/>
              </a:solidFill>
            </a:endParaRPr>
          </a:p>
          <a:p>
            <a:pPr>
              <a:lnSpc>
                <a:spcPct val="150000"/>
              </a:lnSpc>
            </a:pPr>
            <a:r>
              <a:rPr lang="zh-CN" altLang="en-US" sz="1800" dirty="0" smtClean="0">
                <a:solidFill>
                  <a:srgbClr val="000000"/>
                </a:solidFill>
              </a:rPr>
              <a:t>一般地，当值属于</a:t>
            </a:r>
            <a:r>
              <a:rPr lang="en-US" altLang="zh-CN" sz="1800" dirty="0" smtClean="0">
                <a:solidFill>
                  <a:srgbClr val="000000"/>
                </a:solidFill>
              </a:rPr>
              <a:t>[10,1000]</a:t>
            </a:r>
            <a:r>
              <a:rPr lang="zh-CN" altLang="en-US" sz="1800" dirty="0" smtClean="0">
                <a:solidFill>
                  <a:srgbClr val="000000"/>
                </a:solidFill>
              </a:rPr>
              <a:t>时，综合性能较好。</a:t>
            </a:r>
            <a:endParaRPr lang="en-US" altLang="zh-CN" sz="1400" dirty="0">
              <a:solidFill>
                <a:srgbClr val="000000"/>
              </a:solidFill>
            </a:endParaRPr>
          </a:p>
        </p:txBody>
      </p:sp>
    </p:spTree>
    <p:extLst>
      <p:ext uri="{BB962C8B-B14F-4D97-AF65-F5344CB8AC3E}">
        <p14:creationId xmlns:p14="http://schemas.microsoft.com/office/powerpoint/2010/main" val="106614366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1" y="430213"/>
            <a:ext cx="1858916"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蚁群算法的步骤</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6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zh-CN" sz="1800" dirty="0"/>
              <a:t>以</a:t>
            </a:r>
            <a:r>
              <a:rPr lang="en-US" altLang="zh-CN" sz="1800" dirty="0"/>
              <a:t>TSP</a:t>
            </a:r>
            <a:r>
              <a:rPr lang="zh-CN" altLang="zh-CN" sz="1800" dirty="0"/>
              <a:t>问题为例，算法的基本步骤如下</a:t>
            </a:r>
            <a:r>
              <a:rPr lang="zh-CN" altLang="zh-CN" sz="1800" dirty="0" smtClean="0"/>
              <a:t>：</a:t>
            </a:r>
            <a:endParaRPr lang="en-US" altLang="zh-CN" sz="1800" dirty="0">
              <a:solidFill>
                <a:srgbClr val="000000"/>
              </a:solidFill>
            </a:endParaRPr>
          </a:p>
          <a:p>
            <a:pPr marL="800100" lvl="1" indent="-342900">
              <a:lnSpc>
                <a:spcPct val="150000"/>
              </a:lnSpc>
              <a:buFont typeface="+mj-lt"/>
              <a:buAutoNum type="arabicPeriod"/>
            </a:pPr>
            <a:r>
              <a:rPr lang="zh-CN" altLang="en-US" sz="1400" dirty="0" smtClean="0">
                <a:solidFill>
                  <a:srgbClr val="000000"/>
                </a:solidFill>
              </a:rPr>
              <a:t>对</a:t>
            </a:r>
            <a:r>
              <a:rPr lang="zh-CN" altLang="en-US" sz="1400" dirty="0">
                <a:solidFill>
                  <a:srgbClr val="000000"/>
                </a:solidFill>
              </a:rPr>
              <a:t>问题进行定义，即寻找遍历图中所有节点的最短路径，并预处理数据，将每个节点的坐标信息转换为图存储的节点距离矩阵</a:t>
            </a:r>
            <a:r>
              <a:rPr lang="zh-CN" altLang="en-US" sz="1400" dirty="0" smtClean="0">
                <a:solidFill>
                  <a:srgbClr val="000000"/>
                </a:solidFill>
              </a:rPr>
              <a:t>。对</a:t>
            </a:r>
            <a:r>
              <a:rPr lang="zh-CN" altLang="en-US" sz="1400" dirty="0">
                <a:solidFill>
                  <a:srgbClr val="000000"/>
                </a:solidFill>
              </a:rPr>
              <a:t>蚁群数量、信息素因子、启发因子、信息素挥发因子、信息素常数等参数进行初始化</a:t>
            </a:r>
            <a:r>
              <a:rPr lang="zh-CN" altLang="en-US" sz="1400" dirty="0" smtClean="0">
                <a:solidFill>
                  <a:srgbClr val="000000"/>
                </a:solidFill>
              </a:rPr>
              <a:t>。</a:t>
            </a:r>
          </a:p>
          <a:p>
            <a:pPr marL="800100" lvl="1" indent="-342900">
              <a:lnSpc>
                <a:spcPct val="150000"/>
              </a:lnSpc>
              <a:buFont typeface="+mj-lt"/>
              <a:buAutoNum type="arabicPeriod"/>
            </a:pPr>
            <a:r>
              <a:rPr lang="zh-CN" altLang="en-US" sz="1400" dirty="0">
                <a:solidFill>
                  <a:srgbClr val="000000"/>
                </a:solidFill>
              </a:rPr>
              <a:t>将蚂蚁随机地放置于不同的出发节点，并通过计算来指定蚂蚁的下一访问节点，直至遍历完所有节点</a:t>
            </a:r>
            <a:r>
              <a:rPr lang="zh-CN" altLang="en-US" sz="1400" dirty="0" smtClean="0">
                <a:solidFill>
                  <a:srgbClr val="000000"/>
                </a:solidFill>
              </a:rPr>
              <a:t>。</a:t>
            </a:r>
          </a:p>
          <a:p>
            <a:pPr marL="800100" lvl="1" indent="-342900">
              <a:lnSpc>
                <a:spcPct val="150000"/>
              </a:lnSpc>
              <a:buFont typeface="+mj-lt"/>
              <a:buAutoNum type="arabicPeriod"/>
            </a:pPr>
            <a:r>
              <a:rPr lang="zh-CN" altLang="en-US" sz="1400" dirty="0">
                <a:solidFill>
                  <a:srgbClr val="000000"/>
                </a:solidFill>
              </a:rPr>
              <a:t>每次迭代完成之后，计算所有蚂蚁经过的路线进行计算，更新每条路径上的信息素值，路径越短，信息素的浓度越高，从而得到当前迭代的最优解</a:t>
            </a:r>
            <a:r>
              <a:rPr lang="zh-CN" altLang="en-US" sz="1400" dirty="0" smtClean="0">
                <a:solidFill>
                  <a:srgbClr val="000000"/>
                </a:solidFill>
              </a:rPr>
              <a:t>。</a:t>
            </a:r>
          </a:p>
          <a:p>
            <a:pPr marL="800100" lvl="1" indent="-342900">
              <a:lnSpc>
                <a:spcPct val="150000"/>
              </a:lnSpc>
              <a:buFont typeface="+mj-lt"/>
              <a:buAutoNum type="arabicPeriod"/>
            </a:pPr>
            <a:r>
              <a:rPr lang="zh-CN" altLang="en-US" sz="1400" dirty="0">
                <a:solidFill>
                  <a:srgbClr val="000000"/>
                </a:solidFill>
              </a:rPr>
              <a:t>判断是否达到停止条件（迭代次数或最优条件）</a:t>
            </a:r>
            <a:r>
              <a:rPr lang="zh-CN" altLang="en-US" sz="1400" dirty="0" smtClean="0">
                <a:solidFill>
                  <a:srgbClr val="000000"/>
                </a:solidFill>
              </a:rPr>
              <a:t>，若否进入</a:t>
            </a:r>
            <a:r>
              <a:rPr lang="zh-CN" altLang="en-US" sz="1400" dirty="0">
                <a:solidFill>
                  <a:srgbClr val="000000"/>
                </a:solidFill>
              </a:rPr>
              <a:t>步骤</a:t>
            </a:r>
            <a:r>
              <a:rPr lang="en-US" altLang="zh-CN" sz="1400" dirty="0">
                <a:solidFill>
                  <a:srgbClr val="000000"/>
                </a:solidFill>
              </a:rPr>
              <a:t>2</a:t>
            </a:r>
            <a:r>
              <a:rPr lang="zh-CN" altLang="en-US" sz="1400" dirty="0" smtClean="0">
                <a:solidFill>
                  <a:srgbClr val="000000"/>
                </a:solidFill>
              </a:rPr>
              <a:t>；反之结束</a:t>
            </a:r>
            <a:r>
              <a:rPr lang="zh-CN" altLang="en-US" sz="1400" dirty="0">
                <a:solidFill>
                  <a:srgbClr val="000000"/>
                </a:solidFill>
              </a:rPr>
              <a:t>迭代。 </a:t>
            </a:r>
            <a:endParaRPr lang="zh-CN" altLang="en-US" sz="1400" dirty="0" smtClean="0">
              <a:solidFill>
                <a:srgbClr val="000000"/>
              </a:solidFill>
            </a:endParaRPr>
          </a:p>
          <a:p>
            <a:pPr marL="800100" lvl="1" indent="-342900">
              <a:lnSpc>
                <a:spcPct val="150000"/>
              </a:lnSpc>
              <a:buFont typeface="+mj-lt"/>
              <a:buAutoNum type="arabicPeriod"/>
            </a:pPr>
            <a:r>
              <a:rPr lang="zh-CN" altLang="zh-CN" sz="1400" dirty="0"/>
              <a:t>输出全局最优结果</a:t>
            </a:r>
            <a:r>
              <a:rPr lang="zh-CN" altLang="zh-CN" sz="1400" dirty="0" smtClean="0"/>
              <a:t>。</a:t>
            </a:r>
            <a:endParaRPr lang="zh-CN" altLang="en-US" sz="1800" b="1" dirty="0"/>
          </a:p>
        </p:txBody>
      </p:sp>
    </p:spTree>
    <p:extLst>
      <p:ext uri="{BB962C8B-B14F-4D97-AF65-F5344CB8AC3E}">
        <p14:creationId xmlns:p14="http://schemas.microsoft.com/office/powerpoint/2010/main" val="7295985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1" y="430213"/>
            <a:ext cx="1909232"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蚁群</a:t>
            </a:r>
            <a:r>
              <a:rPr kumimoji="0" lang="zh-CN" altLang="en-US" smtClean="0"/>
              <a:t>算法应用</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983533"/>
            <a:ext cx="8045450" cy="3576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t>实现思路：</a:t>
            </a:r>
            <a:endParaRPr lang="en-US" altLang="zh-CN" sz="1800" dirty="0" smtClean="0"/>
          </a:p>
          <a:p>
            <a:pPr lvl="1"/>
            <a:r>
              <a:rPr lang="zh-CN" altLang="en-US" sz="1400" dirty="0" smtClean="0"/>
              <a:t>将</a:t>
            </a:r>
            <a:r>
              <a:rPr lang="zh-CN" altLang="en-US" sz="1400" dirty="0"/>
              <a:t>现实的挖掘任务转换成蚁群求解的问题空间，并用适当的方式表达</a:t>
            </a:r>
            <a:r>
              <a:rPr lang="zh-CN" altLang="en-US" sz="1400" dirty="0" smtClean="0"/>
              <a:t>。</a:t>
            </a:r>
            <a:endParaRPr lang="zh-CN" altLang="en-US" sz="1400" dirty="0"/>
          </a:p>
          <a:p>
            <a:pPr lvl="1"/>
            <a:r>
              <a:rPr lang="zh-CN" altLang="en-US" sz="1400" dirty="0" smtClean="0"/>
              <a:t>建立</a:t>
            </a:r>
            <a:r>
              <a:rPr lang="zh-CN" altLang="en-US" sz="1400" dirty="0"/>
              <a:t>正反馈机制，定义</a:t>
            </a:r>
            <a:r>
              <a:rPr lang="zh-CN" altLang="en-US" sz="1400" dirty="0" smtClean="0"/>
              <a:t>启发因子，</a:t>
            </a:r>
            <a:r>
              <a:rPr lang="zh-CN" altLang="en-US" sz="1400" dirty="0"/>
              <a:t>递增地进行问题求解</a:t>
            </a:r>
            <a:r>
              <a:rPr lang="zh-CN" altLang="en-US" sz="1400" dirty="0" smtClean="0"/>
              <a:t>，使解</a:t>
            </a:r>
            <a:r>
              <a:rPr lang="zh-CN" altLang="en-US" sz="1400" dirty="0"/>
              <a:t>与问题定义中现实世界的情况相对应。</a:t>
            </a:r>
          </a:p>
          <a:p>
            <a:pPr lvl="1"/>
            <a:r>
              <a:rPr lang="zh-CN" altLang="en-US" sz="1400" dirty="0" smtClean="0"/>
              <a:t>初始化参数，通过实验</a:t>
            </a:r>
            <a:r>
              <a:rPr lang="zh-CN" altLang="en-US" sz="1400" dirty="0"/>
              <a:t>调</a:t>
            </a:r>
            <a:r>
              <a:rPr lang="zh-CN" altLang="en-US" sz="1400" dirty="0" smtClean="0"/>
              <a:t>优或与遗传算法相结合调参</a:t>
            </a:r>
            <a:endParaRPr lang="en-US" altLang="zh-CN" sz="1400" dirty="0" smtClean="0"/>
          </a:p>
          <a:p>
            <a:r>
              <a:rPr lang="zh-CN" altLang="en-US" sz="1800" dirty="0" smtClean="0"/>
              <a:t>常见应用：</a:t>
            </a:r>
            <a:endParaRPr lang="en-US" altLang="zh-CN" sz="1800" dirty="0" smtClean="0"/>
          </a:p>
          <a:p>
            <a:pPr lvl="1"/>
            <a:r>
              <a:rPr lang="zh-CN" altLang="en-US" sz="1400" dirty="0" smtClean="0"/>
              <a:t>调度问题（车间作业调度、</a:t>
            </a:r>
            <a:r>
              <a:rPr lang="zh-CN" altLang="en-US" sz="1400" dirty="0"/>
              <a:t> 车间组调度问题 </a:t>
            </a:r>
            <a:r>
              <a:rPr lang="zh-CN" altLang="en-US" sz="1400" dirty="0" smtClean="0"/>
              <a:t>等 ）</a:t>
            </a:r>
            <a:endParaRPr lang="en-US" altLang="zh-CN" sz="1400" dirty="0" smtClean="0"/>
          </a:p>
          <a:p>
            <a:pPr lvl="1"/>
            <a:r>
              <a:rPr lang="zh-CN" altLang="en-US" sz="1400" dirty="0" smtClean="0"/>
              <a:t>路由问题（车辆路由、网络路由等）</a:t>
            </a:r>
            <a:endParaRPr lang="en-US" altLang="zh-CN" sz="1400" dirty="0" smtClean="0"/>
          </a:p>
          <a:p>
            <a:pPr lvl="1"/>
            <a:r>
              <a:rPr lang="zh-CN" altLang="en-US" sz="1400" dirty="0" smtClean="0"/>
              <a:t>其它动态变化问题</a:t>
            </a:r>
            <a:endParaRPr lang="en-US" altLang="zh-CN" sz="1400" dirty="0" smtClean="0"/>
          </a:p>
          <a:p>
            <a:r>
              <a:rPr lang="zh-CN" altLang="en-US" sz="1800" dirty="0"/>
              <a:t>注意</a:t>
            </a:r>
            <a:r>
              <a:rPr lang="zh-CN" altLang="en-US" sz="1800" dirty="0" smtClean="0"/>
              <a:t>：</a:t>
            </a:r>
            <a:endParaRPr lang="en-US" altLang="zh-CN" sz="1800" dirty="0" smtClean="0"/>
          </a:p>
          <a:p>
            <a:pPr lvl="1"/>
            <a:r>
              <a:rPr lang="zh-CN" altLang="en-US" sz="1400" dirty="0" smtClean="0"/>
              <a:t>多样性过多：系统</a:t>
            </a:r>
            <a:r>
              <a:rPr lang="zh-CN" altLang="en-US" sz="1400" dirty="0"/>
              <a:t>过于活跃，会导致过多的随机运动，陷入混沌</a:t>
            </a:r>
            <a:r>
              <a:rPr lang="zh-CN" altLang="en-US" sz="1400" dirty="0" smtClean="0"/>
              <a:t>状态</a:t>
            </a:r>
            <a:endParaRPr lang="en-US" altLang="zh-CN" sz="1400" dirty="0" smtClean="0"/>
          </a:p>
          <a:p>
            <a:pPr lvl="1"/>
            <a:r>
              <a:rPr lang="zh-CN" altLang="en-US" sz="1400" dirty="0" smtClean="0"/>
              <a:t>多样性不足，</a:t>
            </a:r>
            <a:r>
              <a:rPr lang="zh-CN" altLang="en-US" sz="1400" dirty="0"/>
              <a:t>正反馈过强，会导致僵化，当环境变化时蚁群不能相应</a:t>
            </a:r>
            <a:r>
              <a:rPr lang="zh-CN" altLang="en-US" sz="1400" dirty="0" smtClean="0"/>
              <a:t>调整</a:t>
            </a:r>
            <a:endParaRPr lang="en-US" sz="1400" dirty="0" smtClean="0"/>
          </a:p>
          <a:p>
            <a:pPr lvl="1"/>
            <a:endParaRPr lang="zh-CN" altLang="zh-CN" sz="1400" dirty="0"/>
          </a:p>
        </p:txBody>
      </p:sp>
    </p:spTree>
    <p:extLst>
      <p:ext uri="{BB962C8B-B14F-4D97-AF65-F5344CB8AC3E}">
        <p14:creationId xmlns:p14="http://schemas.microsoft.com/office/powerpoint/2010/main" val="2318777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2070885"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蚁群算法优化（</a:t>
            </a:r>
            <a:r>
              <a:rPr kumimoji="0" lang="en-US" altLang="zh-CN" dirty="0" smtClean="0"/>
              <a:t>1</a:t>
            </a:r>
            <a:r>
              <a:rPr kumimoji="0" lang="zh-CN" altLang="en-US" dirty="0" smtClean="0"/>
              <a:t>）</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20994" y="1477384"/>
            <a:ext cx="8045450" cy="313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t>蚁群算法 ＋ 邻域</a:t>
            </a:r>
            <a:r>
              <a:rPr lang="zh-CN" altLang="en-US" sz="1800" dirty="0" smtClean="0"/>
              <a:t>搜索</a:t>
            </a:r>
            <a:endParaRPr lang="en-US" altLang="zh-CN" sz="1800" dirty="0" smtClean="0"/>
          </a:p>
          <a:p>
            <a:pPr lvl="1"/>
            <a:r>
              <a:rPr lang="zh-CN" altLang="en-US" sz="1400" dirty="0" smtClean="0"/>
              <a:t>建立候选节点，在某节点时，只</a:t>
            </a:r>
            <a:r>
              <a:rPr lang="zh-CN" altLang="en-US" sz="1400" dirty="0"/>
              <a:t>计算距离</a:t>
            </a:r>
            <a:r>
              <a:rPr lang="zh-CN" altLang="en-US" sz="1400" dirty="0" smtClean="0"/>
              <a:t>当前节点距离</a:t>
            </a:r>
            <a:r>
              <a:rPr lang="zh-CN" altLang="en-US" sz="1400" dirty="0"/>
              <a:t>最近的若干</a:t>
            </a:r>
            <a:r>
              <a:rPr lang="zh-CN" altLang="en-US" sz="1400" dirty="0" smtClean="0"/>
              <a:t>个节点，</a:t>
            </a:r>
            <a:r>
              <a:rPr lang="zh-CN" altLang="en-US" sz="1400" dirty="0"/>
              <a:t>如果</a:t>
            </a:r>
            <a:r>
              <a:rPr lang="zh-CN" altLang="en-US" sz="1400" dirty="0" smtClean="0"/>
              <a:t>这些节点已经</a:t>
            </a:r>
            <a:r>
              <a:rPr lang="zh-CN" altLang="en-US" sz="1400" dirty="0"/>
              <a:t>走过，那么就</a:t>
            </a:r>
            <a:r>
              <a:rPr lang="zh-CN" altLang="en-US" sz="1400" dirty="0" smtClean="0"/>
              <a:t>放弃之，</a:t>
            </a:r>
            <a:r>
              <a:rPr lang="zh-CN" altLang="en-US" sz="1400" dirty="0"/>
              <a:t>直接用贪婪法选择可用的</a:t>
            </a:r>
            <a:r>
              <a:rPr lang="zh-CN" altLang="en-US" sz="1400" dirty="0" smtClean="0"/>
              <a:t>最近节点。 </a:t>
            </a:r>
            <a:endParaRPr lang="en-US" altLang="zh-CN" sz="1400" dirty="0" smtClean="0"/>
          </a:p>
          <a:p>
            <a:pPr lvl="1"/>
            <a:r>
              <a:rPr lang="zh-CN" altLang="en-US" sz="1400" dirty="0" smtClean="0"/>
              <a:t>在邻</a:t>
            </a:r>
            <a:r>
              <a:rPr lang="zh-CN" altLang="en-US" sz="1400" dirty="0"/>
              <a:t>域</a:t>
            </a:r>
            <a:r>
              <a:rPr lang="zh-CN" altLang="en-US" sz="1400" dirty="0" smtClean="0"/>
              <a:t>搜索时，只尝试最</a:t>
            </a:r>
            <a:r>
              <a:rPr lang="zh-CN" altLang="en-US" sz="1400" dirty="0"/>
              <a:t>靠近的若干个</a:t>
            </a:r>
            <a:r>
              <a:rPr lang="zh-CN" altLang="en-US" sz="1400" dirty="0" smtClean="0"/>
              <a:t>城市</a:t>
            </a:r>
            <a:endParaRPr lang="en-US" altLang="zh-CN" sz="1800" dirty="0" smtClean="0"/>
          </a:p>
          <a:p>
            <a:r>
              <a:rPr lang="en-US" sz="1800" dirty="0" smtClean="0"/>
              <a:t>精英蚁群</a:t>
            </a:r>
            <a:r>
              <a:rPr lang="zh-CN" altLang="en-US" sz="1800" dirty="0" smtClean="0"/>
              <a:t>系统（</a:t>
            </a:r>
            <a:r>
              <a:rPr lang="en-US" sz="1800" dirty="0" smtClean="0"/>
              <a:t>Elitist </a:t>
            </a:r>
            <a:r>
              <a:rPr lang="en-US" sz="1800" dirty="0"/>
              <a:t>Ant </a:t>
            </a:r>
            <a:r>
              <a:rPr lang="en-US" sz="1800" dirty="0" smtClean="0"/>
              <a:t>System</a:t>
            </a:r>
            <a:r>
              <a:rPr lang="zh-CN" altLang="en-US" sz="1800" dirty="0" smtClean="0"/>
              <a:t>，</a:t>
            </a:r>
            <a:r>
              <a:rPr lang="en-US" altLang="zh-CN" sz="1800" dirty="0" smtClean="0"/>
              <a:t>EAS</a:t>
            </a:r>
            <a:r>
              <a:rPr lang="zh-CN" altLang="en-US" sz="1800" dirty="0" smtClean="0"/>
              <a:t>）</a:t>
            </a:r>
            <a:endParaRPr lang="en-US" altLang="zh-CN" sz="1800" dirty="0" smtClean="0"/>
          </a:p>
          <a:p>
            <a:pPr lvl="1"/>
            <a:r>
              <a:rPr lang="zh-CN" altLang="en-US" sz="1400" dirty="0" smtClean="0"/>
              <a:t>精英蚂蚁走过的路径其信息素更多</a:t>
            </a:r>
            <a:endParaRPr lang="en-US" altLang="zh-CN" sz="1400" dirty="0" smtClean="0"/>
          </a:p>
          <a:p>
            <a:pPr lvl="1"/>
            <a:r>
              <a:rPr lang="zh-CN" altLang="en-US" sz="1400" dirty="0" smtClean="0"/>
              <a:t>如何定义精英蚂蚁？持续最佳 </a:t>
            </a:r>
            <a:r>
              <a:rPr lang="en-US" altLang="zh-CN" sz="1400" dirty="0" smtClean="0"/>
              <a:t>or</a:t>
            </a:r>
            <a:r>
              <a:rPr lang="zh-CN" altLang="en-US" sz="1400" dirty="0" smtClean="0"/>
              <a:t> 本轮最佳，前者收敛快，后者随机性大</a:t>
            </a:r>
            <a:endParaRPr lang="en-US" sz="1400" dirty="0"/>
          </a:p>
          <a:p>
            <a:r>
              <a:rPr lang="en-US" sz="1800" dirty="0" smtClean="0"/>
              <a:t>最好最差蚁群</a:t>
            </a:r>
            <a:r>
              <a:rPr lang="zh-CN" altLang="en-US" sz="1800" dirty="0" smtClean="0"/>
              <a:t>系统（</a:t>
            </a:r>
            <a:r>
              <a:rPr lang="en-US" sz="1800" dirty="0" smtClean="0"/>
              <a:t>Best</a:t>
            </a:r>
            <a:r>
              <a:rPr lang="zh-CN" altLang="en-US" sz="1800" dirty="0" smtClean="0"/>
              <a:t> </a:t>
            </a:r>
            <a:r>
              <a:rPr lang="en-US" sz="1800" dirty="0" smtClean="0"/>
              <a:t>Worst</a:t>
            </a:r>
            <a:r>
              <a:rPr lang="zh-CN" altLang="en-US" sz="1800" dirty="0" smtClean="0"/>
              <a:t> </a:t>
            </a:r>
            <a:r>
              <a:rPr lang="en-US" sz="1800" dirty="0" smtClean="0"/>
              <a:t>Ant</a:t>
            </a:r>
            <a:r>
              <a:rPr lang="zh-CN" altLang="en-US" sz="1800" dirty="0" smtClean="0"/>
              <a:t> </a:t>
            </a:r>
            <a:r>
              <a:rPr lang="en-US" sz="1800" dirty="0" smtClean="0"/>
              <a:t>System</a:t>
            </a:r>
            <a:r>
              <a:rPr lang="zh-CN" altLang="en-US" sz="1800" dirty="0" smtClean="0"/>
              <a:t>，</a:t>
            </a:r>
            <a:r>
              <a:rPr lang="en-US" altLang="zh-CN" sz="1800" dirty="0" smtClean="0"/>
              <a:t>BWAS</a:t>
            </a:r>
            <a:r>
              <a:rPr lang="zh-CN" altLang="en-US" sz="1800" dirty="0" smtClean="0"/>
              <a:t>）</a:t>
            </a:r>
            <a:endParaRPr lang="en-US" altLang="zh-CN" sz="1800" dirty="0" smtClean="0"/>
          </a:p>
          <a:p>
            <a:pPr lvl="1"/>
            <a:r>
              <a:rPr lang="zh-CN" altLang="en-US" sz="1400" dirty="0" smtClean="0"/>
              <a:t>差蚂蚁的信息素挥发更快</a:t>
            </a:r>
            <a:endParaRPr lang="en-US" sz="1400" dirty="0"/>
          </a:p>
          <a:p>
            <a:r>
              <a:rPr lang="en-US" sz="1800" dirty="0" smtClean="0"/>
              <a:t>基于排名的蚁群</a:t>
            </a:r>
            <a:r>
              <a:rPr lang="zh-CN" altLang="en-US" sz="1800" dirty="0" smtClean="0"/>
              <a:t>系统（</a:t>
            </a:r>
            <a:r>
              <a:rPr lang="en-US" sz="1800" dirty="0" smtClean="0"/>
              <a:t>Rank </a:t>
            </a:r>
            <a:r>
              <a:rPr lang="en-US" sz="1800" dirty="0"/>
              <a:t>Based Ant </a:t>
            </a:r>
            <a:r>
              <a:rPr lang="en-US" sz="1800" dirty="0" smtClean="0"/>
              <a:t>System</a:t>
            </a:r>
            <a:r>
              <a:rPr lang="zh-CN" altLang="en-US" sz="1800" dirty="0" smtClean="0"/>
              <a:t>，</a:t>
            </a:r>
            <a:r>
              <a:rPr lang="en-US" altLang="zh-CN" sz="1800" dirty="0" smtClean="0"/>
              <a:t>RBAS</a:t>
            </a:r>
            <a:r>
              <a:rPr lang="zh-CN" altLang="en-US" sz="1800" dirty="0" smtClean="0"/>
              <a:t>）</a:t>
            </a:r>
            <a:endParaRPr lang="en-US" altLang="zh-CN" sz="1800" dirty="0" smtClean="0"/>
          </a:p>
          <a:p>
            <a:pPr lvl="1"/>
            <a:r>
              <a:rPr lang="zh-CN" altLang="en-US" sz="1400" dirty="0" smtClean="0"/>
              <a:t>按排名奖励精英蚂蚁，收敛性低于</a:t>
            </a:r>
            <a:r>
              <a:rPr lang="en-US" altLang="zh-CN" sz="1400" dirty="0" smtClean="0"/>
              <a:t>EAS</a:t>
            </a:r>
            <a:r>
              <a:rPr lang="zh-CN" altLang="en-US" sz="1400" dirty="0" smtClean="0"/>
              <a:t>，但随机性较高</a:t>
            </a:r>
            <a:endParaRPr lang="en-US" sz="1400" dirty="0" smtClean="0"/>
          </a:p>
        </p:txBody>
      </p:sp>
      <p:sp>
        <p:nvSpPr>
          <p:cNvPr id="3" name="Rectangle 2"/>
          <p:cNvSpPr/>
          <p:nvPr/>
        </p:nvSpPr>
        <p:spPr>
          <a:xfrm>
            <a:off x="549275" y="982862"/>
            <a:ext cx="8045450" cy="646331"/>
          </a:xfrm>
          <a:prstGeom prst="rect">
            <a:avLst/>
          </a:prstGeom>
        </p:spPr>
        <p:txBody>
          <a:bodyPr wrap="square">
            <a:spAutoFit/>
          </a:bodyPr>
          <a:lstStyle/>
          <a:p>
            <a:r>
              <a:rPr lang="zh-CN" altLang="en-US" dirty="0" smtClean="0"/>
              <a:t>传统蚁群算法</a:t>
            </a:r>
            <a:r>
              <a:rPr lang="zh-CN" altLang="en-US" dirty="0"/>
              <a:t>复杂度 </a:t>
            </a:r>
            <a:r>
              <a:rPr lang="en-US" altLang="zh-CN" dirty="0"/>
              <a:t>= O( </a:t>
            </a:r>
            <a:r>
              <a:rPr lang="zh-CN" altLang="en-US" dirty="0"/>
              <a:t>循环数 * 蚂蚁数 * </a:t>
            </a:r>
            <a:r>
              <a:rPr lang="zh-CN" altLang="en-US" dirty="0" smtClean="0"/>
              <a:t>节点数</a:t>
            </a:r>
            <a:r>
              <a:rPr lang="en-US" altLang="zh-CN" dirty="0"/>
              <a:t>^2 ) </a:t>
            </a:r>
            <a:br>
              <a:rPr lang="en-US" altLang="zh-CN" dirty="0"/>
            </a:br>
            <a:endParaRPr lang="en-US" altLang="zh-CN" dirty="0"/>
          </a:p>
        </p:txBody>
      </p:sp>
    </p:spTree>
    <p:extLst>
      <p:ext uri="{BB962C8B-B14F-4D97-AF65-F5344CB8AC3E}">
        <p14:creationId xmlns:p14="http://schemas.microsoft.com/office/powerpoint/2010/main" val="205184816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2070885"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蚁群算法优化（</a:t>
            </a:r>
            <a:r>
              <a:rPr kumimoji="0" lang="en-US" altLang="zh-CN" dirty="0"/>
              <a:t>2</a:t>
            </a:r>
            <a:r>
              <a:rPr kumimoji="0" lang="zh-CN" altLang="en-US" dirty="0" smtClean="0"/>
              <a:t>）</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49275" y="917575"/>
            <a:ext cx="8045450" cy="3096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nSpc>
                <a:spcPct val="150000"/>
              </a:lnSpc>
            </a:pPr>
            <a:r>
              <a:rPr lang="en-US" sz="1800" dirty="0" smtClean="0"/>
              <a:t>最大最小蚁群</a:t>
            </a:r>
            <a:r>
              <a:rPr lang="zh-CN" altLang="en-US" sz="1800" dirty="0" smtClean="0"/>
              <a:t>系统（</a:t>
            </a:r>
            <a:r>
              <a:rPr lang="en-US" sz="1800" dirty="0" smtClean="0"/>
              <a:t>Max</a:t>
            </a:r>
            <a:r>
              <a:rPr lang="zh-CN" altLang="en-US" sz="1800" dirty="0" smtClean="0"/>
              <a:t> </a:t>
            </a:r>
            <a:r>
              <a:rPr lang="en-US" sz="1800" dirty="0" smtClean="0"/>
              <a:t>Min</a:t>
            </a:r>
            <a:r>
              <a:rPr lang="zh-CN" altLang="en-US" sz="1800" dirty="0" smtClean="0"/>
              <a:t> </a:t>
            </a:r>
            <a:r>
              <a:rPr lang="en-US" sz="1800" dirty="0" smtClean="0"/>
              <a:t>Ant</a:t>
            </a:r>
            <a:r>
              <a:rPr lang="zh-CN" altLang="en-US" sz="1800" dirty="0" smtClean="0"/>
              <a:t> </a:t>
            </a:r>
            <a:r>
              <a:rPr lang="en-US" sz="1800" dirty="0" smtClean="0"/>
              <a:t>System</a:t>
            </a:r>
            <a:r>
              <a:rPr lang="zh-CN" altLang="en-US" sz="1800" dirty="0" smtClean="0"/>
              <a:t>，</a:t>
            </a:r>
            <a:r>
              <a:rPr lang="en-US" altLang="zh-CN" sz="1800" dirty="0" smtClean="0"/>
              <a:t>MMAS</a:t>
            </a:r>
            <a:r>
              <a:rPr lang="zh-CN" altLang="en-US" sz="1800" dirty="0" smtClean="0"/>
              <a:t>）</a:t>
            </a:r>
            <a:endParaRPr lang="en-US" altLang="zh-CN" sz="1800" dirty="0" smtClean="0"/>
          </a:p>
          <a:p>
            <a:pPr lvl="1">
              <a:lnSpc>
                <a:spcPct val="150000"/>
              </a:lnSpc>
            </a:pPr>
            <a:r>
              <a:rPr lang="zh-CN" altLang="en-US" sz="1400" dirty="0" smtClean="0"/>
              <a:t>只保留全局精英蚂蚁的信息素</a:t>
            </a:r>
            <a:endParaRPr lang="en-US" altLang="zh-CN" sz="1400" dirty="0" smtClean="0"/>
          </a:p>
          <a:p>
            <a:pPr lvl="1">
              <a:lnSpc>
                <a:spcPct val="150000"/>
              </a:lnSpc>
            </a:pPr>
            <a:r>
              <a:rPr lang="zh-CN" altLang="en-US" sz="1400" dirty="0" smtClean="0"/>
              <a:t>挥发因子极低</a:t>
            </a:r>
            <a:endParaRPr lang="en-US" altLang="zh-CN" sz="1400" dirty="0" smtClean="0"/>
          </a:p>
          <a:p>
            <a:pPr lvl="1">
              <a:lnSpc>
                <a:spcPct val="150000"/>
              </a:lnSpc>
            </a:pPr>
            <a:r>
              <a:rPr lang="zh-CN" altLang="en-US" sz="1400" dirty="0" smtClean="0"/>
              <a:t>路径信息素存在最大最小值限制，保证低信息素路径选择机会</a:t>
            </a:r>
            <a:endParaRPr lang="en-US" sz="1400" dirty="0" smtClean="0"/>
          </a:p>
          <a:p>
            <a:pPr>
              <a:lnSpc>
                <a:spcPct val="150000"/>
              </a:lnSpc>
            </a:pPr>
            <a:r>
              <a:rPr lang="en-US" sz="1800" dirty="0" smtClean="0"/>
              <a:t>蚁群</a:t>
            </a:r>
            <a:r>
              <a:rPr lang="zh-CN" altLang="en-US" sz="1800" dirty="0" smtClean="0"/>
              <a:t>系统（</a:t>
            </a:r>
            <a:r>
              <a:rPr lang="en-US" sz="1800" dirty="0" smtClean="0"/>
              <a:t>Ant</a:t>
            </a:r>
            <a:r>
              <a:rPr lang="zh-CN" altLang="en-US" sz="1800" dirty="0" smtClean="0"/>
              <a:t> </a:t>
            </a:r>
            <a:r>
              <a:rPr lang="en-US" sz="1800" dirty="0" smtClean="0"/>
              <a:t>Colony</a:t>
            </a:r>
            <a:r>
              <a:rPr lang="zh-CN" altLang="en-US" sz="1800" dirty="0" smtClean="0"/>
              <a:t> </a:t>
            </a:r>
            <a:r>
              <a:rPr lang="en-US" sz="1800" dirty="0" smtClean="0"/>
              <a:t>System</a:t>
            </a:r>
            <a:r>
              <a:rPr lang="zh-CN" altLang="en-US" sz="1800" dirty="0" smtClean="0"/>
              <a:t>，</a:t>
            </a:r>
            <a:r>
              <a:rPr lang="en-US" altLang="zh-CN" sz="1800" dirty="0" smtClean="0"/>
              <a:t>ACS</a:t>
            </a:r>
            <a:r>
              <a:rPr lang="zh-CN" altLang="en-US" sz="1800" dirty="0" smtClean="0"/>
              <a:t>）</a:t>
            </a:r>
            <a:endParaRPr lang="en-US" altLang="zh-CN" sz="1800" dirty="0" smtClean="0"/>
          </a:p>
          <a:p>
            <a:pPr lvl="1">
              <a:lnSpc>
                <a:spcPct val="150000"/>
              </a:lnSpc>
            </a:pPr>
            <a:r>
              <a:rPr lang="zh-CN" altLang="en-US" sz="1400" dirty="0" smtClean="0"/>
              <a:t>最佳蚂蚁保留信息素</a:t>
            </a:r>
            <a:endParaRPr lang="en-US" altLang="zh-CN" sz="1400" dirty="0" smtClean="0"/>
          </a:p>
          <a:p>
            <a:pPr lvl="1">
              <a:lnSpc>
                <a:spcPct val="150000"/>
              </a:lnSpc>
            </a:pPr>
            <a:r>
              <a:rPr lang="zh-CN" altLang="en-US" sz="1400" dirty="0" smtClean="0"/>
              <a:t>每次选择下一个节点时，通过比较随机数与预先设置的阀值概率</a:t>
            </a:r>
            <a:r>
              <a:rPr lang="en-US" altLang="zh-CN" sz="1400" dirty="0" smtClean="0"/>
              <a:t>Q</a:t>
            </a:r>
            <a:r>
              <a:rPr lang="zh-CN" altLang="en-US" sz="1400" dirty="0" smtClean="0"/>
              <a:t>，低于</a:t>
            </a:r>
            <a:r>
              <a:rPr lang="en-US" altLang="zh-CN" sz="1400" dirty="0" smtClean="0"/>
              <a:t>Q</a:t>
            </a:r>
            <a:r>
              <a:rPr lang="zh-CN" altLang="en-US" sz="1400" dirty="0" smtClean="0"/>
              <a:t>时走可选路径中信息素最多的路径，高于</a:t>
            </a:r>
            <a:r>
              <a:rPr lang="en-US" altLang="zh-CN" sz="1400" dirty="0" smtClean="0"/>
              <a:t>Q</a:t>
            </a:r>
            <a:r>
              <a:rPr lang="zh-CN" altLang="en-US" sz="1400" dirty="0" smtClean="0"/>
              <a:t>值时，基于路径的信息素总和与选择概率确定下一个节点</a:t>
            </a:r>
            <a:endParaRPr lang="zh-CN" altLang="zh-CN" sz="1400" dirty="0"/>
          </a:p>
        </p:txBody>
      </p:sp>
    </p:spTree>
    <p:extLst>
      <p:ext uri="{BB962C8B-B14F-4D97-AF65-F5344CB8AC3E}">
        <p14:creationId xmlns:p14="http://schemas.microsoft.com/office/powerpoint/2010/main" val="11197224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249464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基于</a:t>
            </a:r>
            <a:r>
              <a:rPr kumimoji="0" lang="zh-CN" altLang="en-US" smtClean="0"/>
              <a:t>关系知识迁移学习</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基于关系迁移学习假设两个领域具有一定的相似性，即存在某种概念上的相似关系，这样就可将源域中的逻辑网络关系应用到目标领域，例如社会学中的网络向社交网络迁移。</a:t>
            </a:r>
          </a:p>
        </p:txBody>
      </p:sp>
    </p:spTree>
    <p:extLst>
      <p:ext uri="{BB962C8B-B14F-4D97-AF65-F5344CB8AC3E}">
        <p14:creationId xmlns:p14="http://schemas.microsoft.com/office/powerpoint/2010/main" val="7600242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291161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a:t>迁移学习举例</a:t>
            </a:r>
            <a:r>
              <a:rPr kumimoji="0" lang="en-US" altLang="zh-CN" dirty="0"/>
              <a:t>-</a:t>
            </a:r>
            <a:r>
              <a:rPr kumimoji="0" lang="zh-CN" altLang="en-US" dirty="0"/>
              <a:t>模型迁移</a:t>
            </a:r>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pic>
        <p:nvPicPr>
          <p:cNvPr id="2" name="Picture 1"/>
          <p:cNvPicPr>
            <a:picLocks noChangeAspect="1"/>
          </p:cNvPicPr>
          <p:nvPr/>
        </p:nvPicPr>
        <p:blipFill>
          <a:blip r:embed="rId2"/>
          <a:stretch>
            <a:fillRect/>
          </a:stretch>
        </p:blipFill>
        <p:spPr>
          <a:xfrm>
            <a:off x="160752" y="906886"/>
            <a:ext cx="6427579" cy="3765355"/>
          </a:xfrm>
          <a:prstGeom prst="rect">
            <a:avLst/>
          </a:prstGeom>
        </p:spPr>
      </p:pic>
      <p:sp>
        <p:nvSpPr>
          <p:cNvPr id="3" name="Rectangle 2"/>
          <p:cNvSpPr/>
          <p:nvPr/>
        </p:nvSpPr>
        <p:spPr>
          <a:xfrm>
            <a:off x="6816931" y="1515595"/>
            <a:ext cx="2089033" cy="1338828"/>
          </a:xfrm>
          <a:prstGeom prst="rect">
            <a:avLst/>
          </a:prstGeom>
        </p:spPr>
        <p:txBody>
          <a:bodyPr wrap="none">
            <a:spAutoFit/>
          </a:bodyPr>
          <a:lstStyle/>
          <a:p>
            <a:pPr marL="285750" indent="-285750">
              <a:lnSpc>
                <a:spcPct val="150000"/>
              </a:lnSpc>
              <a:buFont typeface="Arial" charset="0"/>
              <a:buChar char="•"/>
            </a:pPr>
            <a:r>
              <a:rPr kumimoji="0" lang="zh-CN" altLang="en-US" dirty="0" smtClean="0"/>
              <a:t>基于</a:t>
            </a:r>
            <a:r>
              <a:rPr kumimoji="0" lang="en-US" altLang="zh-CN" dirty="0" smtClean="0"/>
              <a:t>VGG16</a:t>
            </a:r>
            <a:r>
              <a:rPr kumimoji="0" lang="zh-CN" altLang="en-US" dirty="0" smtClean="0"/>
              <a:t>模型</a:t>
            </a:r>
            <a:endParaRPr kumimoji="0" lang="en-US" altLang="zh-CN" dirty="0" smtClean="0"/>
          </a:p>
          <a:p>
            <a:pPr marL="285750" indent="-285750">
              <a:lnSpc>
                <a:spcPct val="150000"/>
              </a:lnSpc>
              <a:buFont typeface="Arial" charset="0"/>
              <a:buChar char="•"/>
            </a:pPr>
            <a:r>
              <a:rPr kumimoji="0" lang="zh-CN" altLang="en-US" dirty="0" smtClean="0"/>
              <a:t>对现有训练样本</a:t>
            </a:r>
            <a:endParaRPr kumimoji="0" lang="en-US" altLang="zh-CN" dirty="0" smtClean="0"/>
          </a:p>
          <a:p>
            <a:pPr marL="285750" indent="-285750">
              <a:lnSpc>
                <a:spcPct val="150000"/>
              </a:lnSpc>
              <a:buFont typeface="Arial" charset="0"/>
              <a:buChar char="•"/>
            </a:pPr>
            <a:r>
              <a:rPr kumimoji="0" lang="zh-CN" altLang="en-US" dirty="0" smtClean="0"/>
              <a:t>输出图片特征</a:t>
            </a:r>
            <a:endParaRPr lang="en-US" dirty="0"/>
          </a:p>
        </p:txBody>
      </p:sp>
      <p:sp>
        <p:nvSpPr>
          <p:cNvPr id="4" name="Rectangle 3"/>
          <p:cNvSpPr/>
          <p:nvPr/>
        </p:nvSpPr>
        <p:spPr>
          <a:xfrm>
            <a:off x="6013174" y="4564519"/>
            <a:ext cx="4572000" cy="215444"/>
          </a:xfrm>
          <a:prstGeom prst="rect">
            <a:avLst/>
          </a:prstGeom>
        </p:spPr>
        <p:txBody>
          <a:bodyPr>
            <a:spAutoFit/>
          </a:bodyPr>
          <a:lstStyle/>
          <a:p>
            <a:r>
              <a:rPr lang="en-US" altLang="zh-CN" sz="800" dirty="0" err="1" smtClean="0"/>
              <a:t>Reference:</a:t>
            </a:r>
            <a:r>
              <a:rPr lang="en-US" sz="800" dirty="0" err="1" smtClean="0"/>
              <a:t>https</a:t>
            </a:r>
            <a:r>
              <a:rPr lang="en-US" sz="800" dirty="0"/>
              <a:t>://</a:t>
            </a:r>
            <a:r>
              <a:rPr lang="en-US" sz="800" dirty="0" err="1"/>
              <a:t>github.com</a:t>
            </a:r>
            <a:r>
              <a:rPr lang="en-US" sz="800" dirty="0"/>
              <a:t>/</a:t>
            </a:r>
            <a:r>
              <a:rPr lang="en-US" sz="800" dirty="0" err="1"/>
              <a:t>marooncn</a:t>
            </a:r>
            <a:r>
              <a:rPr lang="en-US" sz="800" dirty="0"/>
              <a:t>/Defect-Detection-Classifier</a:t>
            </a:r>
          </a:p>
        </p:txBody>
      </p:sp>
    </p:spTree>
    <p:extLst>
      <p:ext uri="{BB962C8B-B14F-4D97-AF65-F5344CB8AC3E}">
        <p14:creationId xmlns:p14="http://schemas.microsoft.com/office/powerpoint/2010/main" val="18261253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3130274"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迁移学习举例</a:t>
            </a:r>
            <a:r>
              <a:rPr kumimoji="0" lang="en-US" altLang="zh-CN" dirty="0" smtClean="0"/>
              <a:t>-</a:t>
            </a:r>
            <a:r>
              <a:rPr kumimoji="0" lang="zh-CN" altLang="en-US" dirty="0" smtClean="0"/>
              <a:t>模型迁移</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3" name="Rectangle 2"/>
          <p:cNvSpPr/>
          <p:nvPr/>
        </p:nvSpPr>
        <p:spPr>
          <a:xfrm>
            <a:off x="5864086" y="1515595"/>
            <a:ext cx="3349487" cy="923330"/>
          </a:xfrm>
          <a:prstGeom prst="rect">
            <a:avLst/>
          </a:prstGeom>
        </p:spPr>
        <p:txBody>
          <a:bodyPr wrap="square">
            <a:spAutoFit/>
          </a:bodyPr>
          <a:lstStyle/>
          <a:p>
            <a:pPr marL="285750" indent="-285750">
              <a:lnSpc>
                <a:spcPct val="150000"/>
              </a:lnSpc>
              <a:buFont typeface="Arial" charset="0"/>
              <a:buChar char="•"/>
            </a:pPr>
            <a:r>
              <a:rPr kumimoji="0" lang="zh-CN" altLang="en-US" dirty="0" smtClean="0"/>
              <a:t>未迁移学习，准确率</a:t>
            </a:r>
            <a:r>
              <a:rPr kumimoji="0" lang="en-US" altLang="zh-CN" dirty="0" smtClean="0"/>
              <a:t>68%</a:t>
            </a:r>
          </a:p>
          <a:p>
            <a:pPr marL="285750" indent="-285750">
              <a:lnSpc>
                <a:spcPct val="150000"/>
              </a:lnSpc>
              <a:buFont typeface="Arial" charset="0"/>
              <a:buChar char="•"/>
            </a:pPr>
            <a:r>
              <a:rPr lang="zh-CN" altLang="en-US" dirty="0" smtClean="0"/>
              <a:t>迁移学习后，准确率</a:t>
            </a:r>
            <a:r>
              <a:rPr lang="en-US" altLang="zh-CN" dirty="0" smtClean="0"/>
              <a:t>82%</a:t>
            </a:r>
            <a:endParaRPr lang="en-US" dirty="0"/>
          </a:p>
        </p:txBody>
      </p:sp>
      <p:pic>
        <p:nvPicPr>
          <p:cNvPr id="4" name="Picture 3"/>
          <p:cNvPicPr>
            <a:picLocks noChangeAspect="1"/>
          </p:cNvPicPr>
          <p:nvPr/>
        </p:nvPicPr>
        <p:blipFill>
          <a:blip r:embed="rId2"/>
          <a:stretch>
            <a:fillRect/>
          </a:stretch>
        </p:blipFill>
        <p:spPr>
          <a:xfrm>
            <a:off x="197470" y="1084471"/>
            <a:ext cx="5852435" cy="3129720"/>
          </a:xfrm>
          <a:prstGeom prst="rect">
            <a:avLst/>
          </a:prstGeom>
        </p:spPr>
      </p:pic>
    </p:spTree>
    <p:extLst>
      <p:ext uri="{BB962C8B-B14F-4D97-AF65-F5344CB8AC3E}">
        <p14:creationId xmlns:p14="http://schemas.microsoft.com/office/powerpoint/2010/main" val="102001807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lipFill>
          <a:blip xmlns:r="http://schemas.openxmlformats.org/officeDocument/2006/relationships" r:embed="rId1"/>
          <a:stretch>
            <a:fillRect l="-1571" r="-714"/>
          </a:stretch>
        </a:blipFill>
      </a:spPr>
      <a:bodyPr/>
      <a:lstStyle>
        <a:defPPr>
          <a:defRPr>
            <a:noFill/>
          </a:defRPr>
        </a:defPPr>
      </a:lstStyle>
    </a:txDef>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5748</TotalTime>
  <Words>5657</Words>
  <Application>Microsoft Macintosh PowerPoint</Application>
  <PresentationFormat>On-screen Show (16:9)</PresentationFormat>
  <Paragraphs>473</Paragraphs>
  <Slides>68</Slides>
  <Notes>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68</vt:i4>
      </vt:variant>
    </vt:vector>
  </HeadingPairs>
  <TitlesOfParts>
    <vt:vector size="82" baseType="lpstr">
      <vt:lpstr>-apple-system</vt:lpstr>
      <vt:lpstr>Arial</vt:lpstr>
      <vt:lpstr>Calibri</vt:lpstr>
      <vt:lpstr>Cambria Math</vt:lpstr>
      <vt:lpstr>Courier New</vt:lpstr>
      <vt:lpstr>Mangal</vt:lpstr>
      <vt:lpstr>Microsoft YaHei</vt:lpstr>
      <vt:lpstr>pingfang SC</vt:lpstr>
      <vt:lpstr>SimSun</vt:lpstr>
      <vt:lpstr>Tahoma</vt:lpstr>
      <vt:lpstr>Times New Roman</vt:lpstr>
      <vt:lpstr>宋体</vt:lpstr>
      <vt:lpstr>微软雅黑</vt:lpstr>
      <vt:lpstr>Office 主题</vt:lpstr>
      <vt:lpstr>迁移学习</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对偶学习</vt:lpstr>
      <vt:lpstr>PowerPoint Presentation</vt:lpstr>
      <vt:lpstr>PowerPoint Presentation</vt:lpstr>
      <vt:lpstr>PowerPoint Presentation</vt:lpstr>
      <vt:lpstr>PowerPoint Presentation</vt:lpstr>
      <vt:lpstr>BIRCH聚类算法</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Adaboost</vt:lpstr>
      <vt:lpstr>Adaboost 算法介绍</vt:lpstr>
      <vt:lpstr>Adaboost 算法步骤</vt:lpstr>
      <vt:lpstr>Adaboost 算法总结</vt:lpstr>
      <vt:lpstr>Adaboost应用示例</vt:lpstr>
      <vt:lpstr>PowerPoint Presentation</vt:lpstr>
      <vt:lpstr>梯度提升决策树（GBDT）</vt:lpstr>
      <vt:lpstr>PowerPoint Presentation</vt:lpstr>
      <vt:lpstr>PowerPoint Presentation</vt:lpstr>
      <vt:lpstr>PowerPoint Presentation</vt:lpstr>
      <vt:lpstr>判别分析</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PCA及SVD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蚁群算法</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dd</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王尚锋 w</dc:creator>
  <cp:lastModifiedBy>Microsoft Office User</cp:lastModifiedBy>
  <cp:revision>903</cp:revision>
  <dcterms:created xsi:type="dcterms:W3CDTF">2013-12-17T01:55:37Z</dcterms:created>
  <dcterms:modified xsi:type="dcterms:W3CDTF">2019-08-05T04:30:05Z</dcterms:modified>
</cp:coreProperties>
</file>